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0" r:id="rId2"/>
    <p:sldId id="286" r:id="rId3"/>
    <p:sldId id="287" r:id="rId4"/>
    <p:sldId id="288" r:id="rId5"/>
    <p:sldId id="289" r:id="rId6"/>
    <p:sldId id="290" r:id="rId7"/>
    <p:sldId id="291" r:id="rId8"/>
    <p:sldId id="292" r:id="rId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6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EDB24D1-FDA3-4FA2-9481-7948B2EDAE23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2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0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818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915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10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234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91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33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91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5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0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9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54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1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17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1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DB24D1-FDA3-4FA2-9481-7948B2EDAE23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1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Technical English</a:t>
            </a:r>
            <a:endParaRPr lang="en-US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Welcome </a:t>
            </a:r>
            <a:r>
              <a:rPr lang="en-US" dirty="0" smtClean="0">
                <a:sym typeface="Wingdings" pitchFamily="2" charset="2"/>
              </a:rPr>
              <a:t> </a:t>
            </a:r>
          </a:p>
          <a:p>
            <a:endParaRPr lang="en-US" sz="1800" dirty="0"/>
          </a:p>
        </p:txBody>
      </p:sp>
      <p:pic>
        <p:nvPicPr>
          <p:cNvPr id="1026" name="Picture 2" descr="Flagge USA animie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7" y="560473"/>
            <a:ext cx="9525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ndra.meyer\AppData\Local\Temp\Temp1_flaggenpaket2_g8_staaten.zip\Flaggenpaket2_G8_Staaten\flagge-grossbritannien-flagge-rechteckig-100x15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066" y="556388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ustralien Flag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19" y="3122077"/>
            <a:ext cx="904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üdafrika Flag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742603"/>
            <a:ext cx="714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rland Flag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2" y="2393082"/>
            <a:ext cx="714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anada Flag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89074"/>
            <a:ext cx="714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ndien Flag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56903"/>
            <a:ext cx="7239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ingapur Flag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58" y="5474316"/>
            <a:ext cx="714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euseeland Flag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340" y="3212976"/>
            <a:ext cx="714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Kenia Flag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021288"/>
            <a:ext cx="714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9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8734"/>
            <a:ext cx="8229600" cy="994122"/>
          </a:xfrm>
        </p:spPr>
        <p:txBody>
          <a:bodyPr/>
          <a:lstStyle/>
          <a:p>
            <a:r>
              <a:rPr lang="en-US" b="1" dirty="0" smtClean="0"/>
              <a:t>Introductory </a:t>
            </a:r>
            <a:r>
              <a:rPr lang="en-US" b="1" dirty="0"/>
              <a:t>phrases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66936" y="2636912"/>
            <a:ext cx="8229600" cy="4785395"/>
          </a:xfrm>
        </p:spPr>
        <p:txBody>
          <a:bodyPr>
            <a:normAutofit/>
          </a:bodyPr>
          <a:lstStyle/>
          <a:p>
            <a:r>
              <a:rPr lang="en-US" i="1" dirty="0" smtClean="0"/>
              <a:t>The presentation will focus on…</a:t>
            </a:r>
          </a:p>
          <a:p>
            <a:r>
              <a:rPr lang="en-US" i="1" dirty="0" smtClean="0"/>
              <a:t>In my presentation, I am going to show/talk about…</a:t>
            </a:r>
          </a:p>
          <a:p>
            <a:r>
              <a:rPr lang="en-US" i="1" dirty="0" smtClean="0"/>
              <a:t>Recently, there has been renewed/an increasing interest </a:t>
            </a:r>
            <a:r>
              <a:rPr lang="en-US" i="1" dirty="0"/>
              <a:t>in …</a:t>
            </a:r>
          </a:p>
          <a:p>
            <a:r>
              <a:rPr lang="en-US" i="1" dirty="0"/>
              <a:t>Previous studies have reported …</a:t>
            </a:r>
          </a:p>
          <a:p>
            <a:r>
              <a:rPr lang="en-US" i="1" dirty="0" smtClean="0"/>
              <a:t>Research </a:t>
            </a:r>
            <a:r>
              <a:rPr lang="en-US" i="1" dirty="0"/>
              <a:t>into X </a:t>
            </a:r>
            <a:r>
              <a:rPr lang="en-US" i="1" dirty="0" smtClean="0"/>
              <a:t>has/does not have </a:t>
            </a:r>
            <a:r>
              <a:rPr lang="en-US" i="1" dirty="0"/>
              <a:t>a long history.</a:t>
            </a:r>
            <a:br>
              <a:rPr lang="en-US" i="1" dirty="0"/>
            </a:br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631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Stating the purpose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i="1" dirty="0" smtClean="0">
                <a:latin typeface="+mj-lt"/>
              </a:rPr>
              <a:t>The presentation will/In my presentation, I will</a:t>
            </a:r>
            <a:endParaRPr lang="en-US" sz="3600" i="1" dirty="0">
              <a:latin typeface="+mj-lt"/>
            </a:endParaRPr>
          </a:p>
          <a:p>
            <a:pPr marL="0" fontAlgn="t">
              <a:spcBef>
                <a:spcPts val="0"/>
              </a:spcBef>
            </a:pPr>
            <a:r>
              <a:rPr lang="en-US" sz="3600" i="1" dirty="0">
                <a:solidFill>
                  <a:srgbClr val="000000"/>
                </a:solidFill>
                <a:latin typeface="+mj-lt"/>
              </a:rPr>
              <a:t>s</a:t>
            </a:r>
            <a:r>
              <a:rPr lang="en-US" sz="3600" i="1" dirty="0" smtClean="0">
                <a:solidFill>
                  <a:srgbClr val="000000"/>
                </a:solidFill>
                <a:latin typeface="+mj-lt"/>
              </a:rPr>
              <a:t>eek/try </a:t>
            </a:r>
            <a:r>
              <a:rPr lang="en-US" sz="3600" i="1" dirty="0">
                <a:solidFill>
                  <a:srgbClr val="000000"/>
                </a:solidFill>
                <a:latin typeface="+mj-lt"/>
              </a:rPr>
              <a:t>to explain the development of …</a:t>
            </a:r>
            <a:endParaRPr lang="en-US" sz="2400" dirty="0">
              <a:latin typeface="+mj-lt"/>
            </a:endParaRPr>
          </a:p>
          <a:p>
            <a:pPr marL="0" fontAlgn="t">
              <a:spcBef>
                <a:spcPts val="0"/>
              </a:spcBef>
            </a:pPr>
            <a:r>
              <a:rPr lang="en-US" sz="3600" i="1" dirty="0" smtClean="0">
                <a:solidFill>
                  <a:srgbClr val="000000"/>
                </a:solidFill>
                <a:latin typeface="+mj-lt"/>
              </a:rPr>
              <a:t>give </a:t>
            </a:r>
            <a:r>
              <a:rPr lang="en-US" sz="3600" i="1" dirty="0">
                <a:solidFill>
                  <a:srgbClr val="000000"/>
                </a:solidFill>
                <a:latin typeface="+mj-lt"/>
              </a:rPr>
              <a:t>an account of …</a:t>
            </a:r>
            <a:endParaRPr lang="en-US" sz="2400" dirty="0">
              <a:latin typeface="+mj-lt"/>
            </a:endParaRPr>
          </a:p>
          <a:p>
            <a:pPr marL="0" fontAlgn="t">
              <a:spcBef>
                <a:spcPts val="0"/>
              </a:spcBef>
            </a:pPr>
            <a:r>
              <a:rPr lang="en-US" sz="3600" i="1" dirty="0" smtClean="0">
                <a:solidFill>
                  <a:srgbClr val="000000"/>
                </a:solidFill>
                <a:latin typeface="+mj-lt"/>
              </a:rPr>
              <a:t>attempt </a:t>
            </a:r>
            <a:r>
              <a:rPr lang="en-US" sz="3600" i="1" dirty="0">
                <a:solidFill>
                  <a:srgbClr val="000000"/>
                </a:solidFill>
                <a:latin typeface="+mj-lt"/>
              </a:rPr>
              <a:t>to show that …</a:t>
            </a:r>
            <a:endParaRPr lang="en-US" sz="2400" dirty="0">
              <a:latin typeface="+mj-lt"/>
            </a:endParaRPr>
          </a:p>
          <a:p>
            <a:pPr marL="0" fontAlgn="t">
              <a:spcBef>
                <a:spcPts val="0"/>
              </a:spcBef>
            </a:pPr>
            <a:r>
              <a:rPr lang="en-US" sz="3600" i="1" dirty="0" smtClean="0">
                <a:solidFill>
                  <a:srgbClr val="000000"/>
                </a:solidFill>
                <a:latin typeface="+mj-lt"/>
              </a:rPr>
              <a:t>contest </a:t>
            </a:r>
            <a:r>
              <a:rPr lang="en-US" sz="3600" i="1" dirty="0">
                <a:solidFill>
                  <a:srgbClr val="000000"/>
                </a:solidFill>
                <a:latin typeface="+mj-lt"/>
              </a:rPr>
              <a:t>the claim that …</a:t>
            </a:r>
            <a:endParaRPr lang="en-US" sz="2400" dirty="0">
              <a:latin typeface="+mj-lt"/>
            </a:endParaRPr>
          </a:p>
          <a:p>
            <a:pPr marL="0" fontAlgn="t">
              <a:spcBef>
                <a:spcPts val="0"/>
              </a:spcBef>
            </a:pPr>
            <a:r>
              <a:rPr lang="en-US" sz="3600" i="1" dirty="0" smtClean="0">
                <a:solidFill>
                  <a:srgbClr val="000000"/>
                </a:solidFill>
                <a:latin typeface="+mj-lt"/>
              </a:rPr>
              <a:t>explore </a:t>
            </a:r>
            <a:r>
              <a:rPr lang="en-US" sz="3600" i="1" dirty="0">
                <a:solidFill>
                  <a:srgbClr val="000000"/>
                </a:solidFill>
                <a:latin typeface="+mj-lt"/>
              </a:rPr>
              <a:t>the ways in which …</a:t>
            </a:r>
            <a:endParaRPr lang="en-US" sz="2400" dirty="0">
              <a:latin typeface="+mj-lt"/>
            </a:endParaRPr>
          </a:p>
          <a:p>
            <a:pPr marL="0" fontAlgn="t">
              <a:spcBef>
                <a:spcPts val="0"/>
              </a:spcBef>
            </a:pPr>
            <a:r>
              <a:rPr lang="en-US" sz="3600" i="1" dirty="0">
                <a:solidFill>
                  <a:srgbClr val="000000"/>
                </a:solidFill>
                <a:latin typeface="+mj-lt"/>
              </a:rPr>
              <a:t>critically </a:t>
            </a:r>
            <a:r>
              <a:rPr lang="en-US" sz="3600" i="1" dirty="0" smtClean="0">
                <a:solidFill>
                  <a:srgbClr val="000000"/>
                </a:solidFill>
                <a:latin typeface="+mj-lt"/>
              </a:rPr>
              <a:t>examine </a:t>
            </a:r>
            <a:r>
              <a:rPr lang="en-US" sz="3600" i="1" dirty="0">
                <a:solidFill>
                  <a:srgbClr val="000000"/>
                </a:solidFill>
                <a:latin typeface="+mj-lt"/>
              </a:rPr>
              <a:t>the view that…</a:t>
            </a:r>
            <a:br>
              <a:rPr lang="en-US" sz="3600" i="1" dirty="0">
                <a:solidFill>
                  <a:srgbClr val="000000"/>
                </a:solidFill>
                <a:latin typeface="+mj-lt"/>
              </a:rPr>
            </a:br>
            <a:endParaRPr lang="en-US" sz="2400" dirty="0">
              <a:latin typeface="+mj-lt"/>
            </a:endParaRPr>
          </a:p>
          <a:p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29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Indicating limitations</a:t>
            </a:r>
            <a:endParaRPr 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The </a:t>
            </a:r>
            <a:r>
              <a:rPr lang="en-US" i="1" dirty="0" smtClean="0"/>
              <a:t>presentation will not engage/deal </a:t>
            </a:r>
            <a:r>
              <a:rPr lang="en-US" i="1" dirty="0"/>
              <a:t>with …</a:t>
            </a:r>
          </a:p>
          <a:p>
            <a:r>
              <a:rPr lang="en-US" i="1" dirty="0" smtClean="0"/>
              <a:t>It will be </a:t>
            </a:r>
            <a:r>
              <a:rPr lang="en-US" i="1" dirty="0"/>
              <a:t>beyond the scope of </a:t>
            </a:r>
            <a:r>
              <a:rPr lang="en-US" i="1" dirty="0" smtClean="0"/>
              <a:t>the short presentation to </a:t>
            </a:r>
            <a:r>
              <a:rPr lang="en-US" i="1" dirty="0"/>
              <a:t>examine the </a:t>
            </a:r>
            <a:r>
              <a:rPr lang="en-US" i="1" dirty="0" smtClean="0"/>
              <a:t>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329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Outlining the structure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presentation will be divided </a:t>
            </a:r>
            <a:r>
              <a:rPr lang="en-US" i="1" dirty="0"/>
              <a:t>into </a:t>
            </a:r>
            <a:r>
              <a:rPr lang="en-US" i="1" dirty="0" smtClean="0"/>
              <a:t>X parts</a:t>
            </a:r>
            <a:r>
              <a:rPr lang="en-US" i="1" dirty="0"/>
              <a:t>. The first part </a:t>
            </a:r>
            <a:r>
              <a:rPr lang="en-US" i="1" dirty="0" smtClean="0"/>
              <a:t>will deal with/will be </a:t>
            </a:r>
            <a:r>
              <a:rPr lang="en-US" i="1" dirty="0"/>
              <a:t>concerned with </a:t>
            </a:r>
            <a:r>
              <a:rPr lang="en-US" i="1" dirty="0" smtClean="0"/>
              <a:t> </a:t>
            </a:r>
            <a:r>
              <a:rPr lang="en-US" i="1" dirty="0"/>
              <a:t>…</a:t>
            </a:r>
          </a:p>
          <a:p>
            <a:r>
              <a:rPr lang="en-US" i="1" dirty="0" smtClean="0"/>
              <a:t>Part 1 will discuss… Part 2 will address </a:t>
            </a:r>
            <a:r>
              <a:rPr lang="en-US" i="1" dirty="0"/>
              <a:t>the issue of… </a:t>
            </a:r>
            <a:r>
              <a:rPr lang="en-US" i="1" dirty="0" smtClean="0"/>
              <a:t>Part </a:t>
            </a:r>
            <a:r>
              <a:rPr lang="en-US" i="1" dirty="0"/>
              <a:t>3 </a:t>
            </a:r>
            <a:r>
              <a:rPr lang="en-US" i="1" dirty="0" smtClean="0"/>
              <a:t>will examine….Part 4 will present </a:t>
            </a:r>
            <a:r>
              <a:rPr lang="en-US" i="1" dirty="0"/>
              <a:t>the findings…</a:t>
            </a:r>
          </a:p>
          <a:p>
            <a:r>
              <a:rPr lang="en-US" i="1" dirty="0" smtClean="0"/>
              <a:t>I will start/begin </a:t>
            </a:r>
            <a:r>
              <a:rPr lang="en-US" i="1" dirty="0"/>
              <a:t>by laying out the theoretical dimensions of </a:t>
            </a:r>
            <a:r>
              <a:rPr lang="en-US" i="1" dirty="0" smtClean="0"/>
              <a:t>X, </a:t>
            </a:r>
            <a:r>
              <a:rPr lang="en-US" i="1" dirty="0"/>
              <a:t>and </a:t>
            </a:r>
            <a:r>
              <a:rPr lang="en-US" i="1" dirty="0" smtClean="0"/>
              <a:t>look </a:t>
            </a:r>
            <a:r>
              <a:rPr lang="en-US" i="1" dirty="0"/>
              <a:t>at how…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Transitional words and phrases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Illustration: </a:t>
            </a:r>
            <a:r>
              <a:rPr lang="en-US" i="1" dirty="0"/>
              <a:t>thus, for example, for instance, namely, to illustrate, in other words, in particular, specifically, such as</a:t>
            </a:r>
          </a:p>
          <a:p>
            <a:r>
              <a:rPr lang="en-US" dirty="0"/>
              <a:t>Contrast: </a:t>
            </a:r>
            <a:r>
              <a:rPr lang="en-US" i="1" dirty="0"/>
              <a:t>on the contrary, but, however, nevertheless, in spite of, in contrast, yet, on one hand, on the other hand, rather, or</a:t>
            </a:r>
            <a:r>
              <a:rPr lang="en-US" i="1" dirty="0" smtClean="0"/>
              <a:t>,  </a:t>
            </a:r>
            <a:r>
              <a:rPr lang="en-US" i="1" dirty="0"/>
              <a:t>at the same time, while this may be </a:t>
            </a:r>
            <a:r>
              <a:rPr lang="en-US" i="1" dirty="0" smtClean="0"/>
              <a:t>true…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Transitional words and phrases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Addition: </a:t>
            </a:r>
            <a:r>
              <a:rPr lang="en-US" i="1" dirty="0"/>
              <a:t>and, in addition to, furthermore, moreover, next, besides</a:t>
            </a:r>
          </a:p>
          <a:p>
            <a:r>
              <a:rPr lang="en-US" dirty="0"/>
              <a:t>Concession: </a:t>
            </a:r>
            <a:r>
              <a:rPr lang="en-US" i="1" dirty="0"/>
              <a:t>although, at any rate, at least, still, though, even though, granted that, while it may be true, in </a:t>
            </a:r>
            <a:r>
              <a:rPr lang="en-US" i="1" dirty="0" smtClean="0"/>
              <a:t>spite </a:t>
            </a:r>
            <a:r>
              <a:rPr lang="en-US" i="1" dirty="0"/>
              <a:t>of</a:t>
            </a:r>
          </a:p>
          <a:p>
            <a:r>
              <a:rPr lang="en-US" dirty="0"/>
              <a:t>Similarity or comparison: </a:t>
            </a:r>
            <a:r>
              <a:rPr lang="en-US" i="1" dirty="0"/>
              <a:t>similarly, likewise, analogous to, in a similar vein</a:t>
            </a:r>
          </a:p>
          <a:p>
            <a:r>
              <a:rPr lang="en-US" dirty="0"/>
              <a:t>Emphasis: </a:t>
            </a:r>
            <a:r>
              <a:rPr lang="en-US" i="1" dirty="0"/>
              <a:t>above all, indeed, in fact </a:t>
            </a:r>
          </a:p>
          <a:p>
            <a:r>
              <a:rPr lang="en-US" dirty="0"/>
              <a:t>Details: </a:t>
            </a:r>
            <a:r>
              <a:rPr lang="en-US" i="1" dirty="0"/>
              <a:t>specifically, especially, in particular, namely, including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Transitional words and phrases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Examples: </a:t>
            </a:r>
            <a:r>
              <a:rPr lang="en-US" i="1" dirty="0"/>
              <a:t>for example, for instance, to illustrate, thus, in other words, as an illustration, in particular</a:t>
            </a:r>
          </a:p>
          <a:p>
            <a:r>
              <a:rPr lang="en-US" dirty="0"/>
              <a:t>Consequence or result: </a:t>
            </a:r>
            <a:r>
              <a:rPr lang="en-US" i="1" dirty="0"/>
              <a:t>so that, with the result that, thus, hence, accordingly, for this reason, therefore, because</a:t>
            </a:r>
          </a:p>
          <a:p>
            <a:r>
              <a:rPr lang="en-US" dirty="0"/>
              <a:t>Summary: </a:t>
            </a:r>
            <a:r>
              <a:rPr lang="en-US" i="1" dirty="0"/>
              <a:t>finally, consequently, thus, in short, in conclusion, in brief, as a </a:t>
            </a:r>
            <a:r>
              <a:rPr lang="en-US" i="1" dirty="0" smtClean="0"/>
              <a:t>result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3889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412</Words>
  <Application>Microsoft Office PowerPoint</Application>
  <PresentationFormat>Bildschirmpräsentation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Garamond</vt:lpstr>
      <vt:lpstr>Wingdings</vt:lpstr>
      <vt:lpstr>Organisch</vt:lpstr>
      <vt:lpstr>Technical English</vt:lpstr>
      <vt:lpstr>Introductory phrases</vt:lpstr>
      <vt:lpstr>Stating the purpose</vt:lpstr>
      <vt:lpstr>Indicating limitations</vt:lpstr>
      <vt:lpstr>Outlining the structure </vt:lpstr>
      <vt:lpstr>Transitional words and phrases</vt:lpstr>
      <vt:lpstr>Transitional words and phrases</vt:lpstr>
      <vt:lpstr>Transitional words and phrases</vt:lpstr>
    </vt:vector>
  </TitlesOfParts>
  <Company>Hochschule Ruhr West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Meyer, Sandra</dc:creator>
  <cp:lastModifiedBy>Bachmann, Ingo</cp:lastModifiedBy>
  <cp:revision>91</cp:revision>
  <cp:lastPrinted>2015-09-23T11:53:51Z</cp:lastPrinted>
  <dcterms:created xsi:type="dcterms:W3CDTF">2015-03-18T07:08:53Z</dcterms:created>
  <dcterms:modified xsi:type="dcterms:W3CDTF">2017-08-21T10:11:48Z</dcterms:modified>
</cp:coreProperties>
</file>