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7" r:id="rId3"/>
    <p:sldId id="261" r:id="rId4"/>
    <p:sldId id="273" r:id="rId5"/>
    <p:sldId id="275" r:id="rId6"/>
    <p:sldId id="276" r:id="rId7"/>
    <p:sldId id="267" r:id="rId8"/>
    <p:sldId id="281" r:id="rId9"/>
    <p:sldId id="279" r:id="rId10"/>
    <p:sldId id="283" r:id="rId1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EDB24D1-FDA3-4FA2-9481-7948B2EDAE23}" type="datetimeFigureOut">
              <a:rPr lang="en-US" smtClean="0"/>
              <a:t>10/4/2017</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ED9B9C0F-2290-4D2C-8CCB-FFA74ECF1A27}" type="slidenum">
              <a:rPr lang="en-US" smtClean="0"/>
              <a:t>‹Nr.›</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2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FEDB24D1-FDA3-4FA2-9481-7948B2EDAE23}"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B9C0F-2290-4D2C-8CCB-FFA74ECF1A27}" type="slidenum">
              <a:rPr lang="en-US" smtClean="0"/>
              <a:t>‹Nr.›</a:t>
            </a:fld>
            <a:endParaRPr lang="en-US"/>
          </a:p>
        </p:txBody>
      </p:sp>
    </p:spTree>
    <p:extLst>
      <p:ext uri="{BB962C8B-B14F-4D97-AF65-F5344CB8AC3E}">
        <p14:creationId xmlns:p14="http://schemas.microsoft.com/office/powerpoint/2010/main" val="153930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FEDB24D1-FDA3-4FA2-9481-7948B2EDAE23}"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B9C0F-2290-4D2C-8CCB-FFA74ECF1A27}" type="slidenum">
              <a:rPr lang="en-US" smtClean="0"/>
              <a:t>‹Nr.›</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81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FEDB24D1-FDA3-4FA2-9481-7948B2EDAE23}"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B9C0F-2290-4D2C-8CCB-FFA74ECF1A27}" type="slidenum">
              <a:rPr lang="en-US" smtClean="0"/>
              <a:t>‹Nr.›</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915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FEDB24D1-FDA3-4FA2-9481-7948B2EDAE23}"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B9C0F-2290-4D2C-8CCB-FFA74ECF1A27}" type="slidenum">
              <a:rPr lang="en-US" smtClean="0"/>
              <a:t>‹Nr.›</a:t>
            </a:fld>
            <a:endParaRPr lang="en-US"/>
          </a:p>
        </p:txBody>
      </p:sp>
    </p:spTree>
    <p:extLst>
      <p:ext uri="{BB962C8B-B14F-4D97-AF65-F5344CB8AC3E}">
        <p14:creationId xmlns:p14="http://schemas.microsoft.com/office/powerpoint/2010/main" val="357131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de-DE" smtClean="0"/>
              <a:t>Titelmasterformat durch Klicken bearbeiten</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FEDB24D1-FDA3-4FA2-9481-7948B2EDAE23}"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B9C0F-2290-4D2C-8CCB-FFA74ECF1A27}" type="slidenum">
              <a:rPr lang="en-US" smtClean="0"/>
              <a:t>‹Nr.›</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234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de-DE" smtClean="0"/>
              <a:t>Titelmasterformat durch Klicken bearbeiten</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FEDB24D1-FDA3-4FA2-9481-7948B2EDAE23}"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B9C0F-2290-4D2C-8CCB-FFA74ECF1A27}" type="slidenum">
              <a:rPr lang="en-US" smtClean="0"/>
              <a:t>‹Nr.›</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7791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FEDB24D1-FDA3-4FA2-9481-7948B2EDAE23}"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B9C0F-2290-4D2C-8CCB-FFA74ECF1A27}" type="slidenum">
              <a:rPr lang="en-US" smtClean="0"/>
              <a:t>‹Nr.›</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33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FEDB24D1-FDA3-4FA2-9481-7948B2EDAE23}"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B9C0F-2290-4D2C-8CCB-FFA74ECF1A27}" type="slidenum">
              <a:rPr lang="en-US" smtClean="0"/>
              <a:t>‹Nr.›</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91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FEDB24D1-FDA3-4FA2-9481-7948B2EDAE23}"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B9C0F-2290-4D2C-8CCB-FFA74ECF1A27}" type="slidenum">
              <a:rPr lang="en-US" smtClean="0"/>
              <a:t>‹Nr.›</a:t>
            </a:fld>
            <a:endParaRPr lang="en-US"/>
          </a:p>
        </p:txBody>
      </p:sp>
    </p:spTree>
    <p:extLst>
      <p:ext uri="{BB962C8B-B14F-4D97-AF65-F5344CB8AC3E}">
        <p14:creationId xmlns:p14="http://schemas.microsoft.com/office/powerpoint/2010/main" val="236605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FEDB24D1-FDA3-4FA2-9481-7948B2EDAE23}" type="datetimeFigureOut">
              <a:rPr lang="en-US" smtClean="0"/>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B9C0F-2290-4D2C-8CCB-FFA74ECF1A27}" type="slidenum">
              <a:rPr lang="en-US" smtClean="0"/>
              <a:t>‹Nr.›</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01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FEDB24D1-FDA3-4FA2-9481-7948B2EDAE23}"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B9C0F-2290-4D2C-8CCB-FFA74ECF1A27}" type="slidenum">
              <a:rPr lang="en-US" smtClean="0"/>
              <a:t>‹Nr.›</a:t>
            </a:fld>
            <a:endParaRPr lang="en-US"/>
          </a:p>
        </p:txBody>
      </p:sp>
    </p:spTree>
    <p:extLst>
      <p:ext uri="{BB962C8B-B14F-4D97-AF65-F5344CB8AC3E}">
        <p14:creationId xmlns:p14="http://schemas.microsoft.com/office/powerpoint/2010/main" val="205039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FEDB24D1-FDA3-4FA2-9481-7948B2EDAE23}" type="datetimeFigureOut">
              <a:rPr lang="en-US" smtClean="0"/>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B9C0F-2290-4D2C-8CCB-FFA74ECF1A27}" type="slidenum">
              <a:rPr lang="en-US" smtClean="0"/>
              <a:t>‹Nr.›</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54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FEDB24D1-FDA3-4FA2-9481-7948B2EDAE23}" type="datetimeFigureOut">
              <a:rPr lang="en-US" smtClean="0"/>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B9C0F-2290-4D2C-8CCB-FFA74ECF1A27}" type="slidenum">
              <a:rPr lang="en-US" smtClean="0"/>
              <a:t>‹Nr.›</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B24D1-FDA3-4FA2-9481-7948B2EDAE23}" type="datetimeFigureOut">
              <a:rPr lang="en-US" smtClean="0"/>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B9C0F-2290-4D2C-8CCB-FFA74ECF1A27}" type="slidenum">
              <a:rPr lang="en-US" smtClean="0"/>
              <a:t>‹Nr.›</a:t>
            </a:fld>
            <a:endParaRPr lang="en-US"/>
          </a:p>
        </p:txBody>
      </p:sp>
    </p:spTree>
    <p:extLst>
      <p:ext uri="{BB962C8B-B14F-4D97-AF65-F5344CB8AC3E}">
        <p14:creationId xmlns:p14="http://schemas.microsoft.com/office/powerpoint/2010/main" val="275181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FEDB24D1-FDA3-4FA2-9481-7948B2EDAE23}"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B9C0F-2290-4D2C-8CCB-FFA74ECF1A27}" type="slidenum">
              <a:rPr lang="en-US" smtClean="0"/>
              <a:t>‹Nr.›</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17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de-DE" smtClean="0"/>
              <a:t>Titelmasterformat durch Klicken bearbeiten</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FEDB24D1-FDA3-4FA2-9481-7948B2EDAE23}" type="datetimeFigureOut">
              <a:rPr lang="en-US" smtClean="0"/>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B9C0F-2290-4D2C-8CCB-FFA74ECF1A27}" type="slidenum">
              <a:rPr lang="en-US" smtClean="0"/>
              <a:t>‹Nr.›</a:t>
            </a:fld>
            <a:endParaRPr lang="en-US"/>
          </a:p>
        </p:txBody>
      </p:sp>
    </p:spTree>
    <p:extLst>
      <p:ext uri="{BB962C8B-B14F-4D97-AF65-F5344CB8AC3E}">
        <p14:creationId xmlns:p14="http://schemas.microsoft.com/office/powerpoint/2010/main" val="394271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DB24D1-FDA3-4FA2-9481-7948B2EDAE23}" type="datetimeFigureOut">
              <a:rPr lang="en-US" smtClean="0"/>
              <a:t>10/4/2017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9B9C0F-2290-4D2C-8CCB-FFA74ECF1A27}" type="slidenum">
              <a:rPr lang="en-US" smtClean="0"/>
              <a:t>‹Nr.›</a:t>
            </a:fld>
            <a:endParaRPr lang="en-US"/>
          </a:p>
        </p:txBody>
      </p:sp>
    </p:spTree>
    <p:extLst>
      <p:ext uri="{BB962C8B-B14F-4D97-AF65-F5344CB8AC3E}">
        <p14:creationId xmlns:p14="http://schemas.microsoft.com/office/powerpoint/2010/main" val="427281386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image" Target="../media/image7.gif"/><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16.gif"/><Relationship Id="rId5" Type="http://schemas.openxmlformats.org/officeDocument/2006/relationships/image" Target="../media/image10.gif"/><Relationship Id="rId10" Type="http://schemas.openxmlformats.org/officeDocument/2006/relationships/image" Target="../media/image15.gif"/><Relationship Id="rId4" Type="http://schemas.openxmlformats.org/officeDocument/2006/relationships/image" Target="../media/image9.gif"/><Relationship Id="rId9" Type="http://schemas.openxmlformats.org/officeDocument/2006/relationships/image" Target="../media/image1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dict.c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Technical English for </a:t>
            </a:r>
            <a:r>
              <a:rPr lang="en-US" dirty="0"/>
              <a:t>C</a:t>
            </a:r>
            <a:r>
              <a:rPr lang="en-US" dirty="0" smtClean="0"/>
              <a:t>ivil </a:t>
            </a:r>
            <a:r>
              <a:rPr lang="en-US" dirty="0"/>
              <a:t>E</a:t>
            </a:r>
            <a:r>
              <a:rPr lang="en-US" dirty="0" smtClean="0"/>
              <a:t>ngineers</a:t>
            </a:r>
            <a:endParaRPr lang="en-US" dirty="0"/>
          </a:p>
        </p:txBody>
      </p:sp>
      <p:sp>
        <p:nvSpPr>
          <p:cNvPr id="3" name="Untertitel 2"/>
          <p:cNvSpPr>
            <a:spLocks noGrp="1"/>
          </p:cNvSpPr>
          <p:nvPr>
            <p:ph type="subTitle" idx="1"/>
          </p:nvPr>
        </p:nvSpPr>
        <p:spPr/>
        <p:txBody>
          <a:bodyPr/>
          <a:lstStyle/>
          <a:p>
            <a:r>
              <a:rPr lang="en-US" dirty="0" smtClean="0"/>
              <a:t>Welcome </a:t>
            </a:r>
            <a:r>
              <a:rPr lang="en-US" dirty="0" smtClean="0">
                <a:sym typeface="Wingdings" pitchFamily="2" charset="2"/>
              </a:rPr>
              <a:t> </a:t>
            </a:r>
          </a:p>
          <a:p>
            <a:endParaRPr lang="en-US" sz="1800" dirty="0"/>
          </a:p>
        </p:txBody>
      </p:sp>
      <p:pic>
        <p:nvPicPr>
          <p:cNvPr id="1026" name="Picture 2" descr="Flagge USA animier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847" y="560473"/>
            <a:ext cx="952500"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ndra.meyer\AppData\Local\Temp\Temp1_flaggenpaket2_g8_staaten.zip\Flaggenpaket2_G8_Staaten\flagge-grossbritannien-flagge-rechteckig-100x15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066" y="556388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ustralien Flag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19" y="3122077"/>
            <a:ext cx="9048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üdafrika Flag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00" y="742603"/>
            <a:ext cx="714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rland Flag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722" y="2393082"/>
            <a:ext cx="714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anada Flag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789074"/>
            <a:ext cx="714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ndien Flag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856903"/>
            <a:ext cx="7239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ingapur Flag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458" y="5474316"/>
            <a:ext cx="714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euseeland Flag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6340" y="3212976"/>
            <a:ext cx="7143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Kenia Flag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3688" y="6021288"/>
            <a:ext cx="714375"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23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Attendance</a:t>
            </a:r>
            <a:endParaRPr lang="en-US" dirty="0"/>
          </a:p>
        </p:txBody>
      </p:sp>
      <p:sp>
        <p:nvSpPr>
          <p:cNvPr id="3" name="Inhaltsplatzhalter 2"/>
          <p:cNvSpPr>
            <a:spLocks noGrp="1"/>
          </p:cNvSpPr>
          <p:nvPr>
            <p:ph idx="1"/>
          </p:nvPr>
        </p:nvSpPr>
        <p:spPr/>
        <p:txBody>
          <a:bodyPr/>
          <a:lstStyle/>
          <a:p>
            <a:pPr marL="0" indent="0">
              <a:buNone/>
            </a:pPr>
            <a:r>
              <a:rPr lang="en-US" dirty="0" smtClean="0"/>
              <a:t>There is no such thing as compulsory attendance at HRW. </a:t>
            </a:r>
          </a:p>
          <a:p>
            <a:pPr marL="0" indent="0">
              <a:buNone/>
            </a:pPr>
            <a:r>
              <a:rPr lang="en-US" dirty="0" smtClean="0"/>
              <a:t>However, </a:t>
            </a:r>
            <a:r>
              <a:rPr lang="en-US" b="1" dirty="0" smtClean="0">
                <a:solidFill>
                  <a:srgbClr val="FF0000"/>
                </a:solidFill>
              </a:rPr>
              <a:t>attendance is highly recommended </a:t>
            </a:r>
            <a:r>
              <a:rPr lang="en-US" dirty="0" smtClean="0"/>
              <a:t>in a language class!!</a:t>
            </a:r>
          </a:p>
        </p:txBody>
      </p:sp>
    </p:spTree>
    <p:extLst>
      <p:ext uri="{BB962C8B-B14F-4D97-AF65-F5344CB8AC3E}">
        <p14:creationId xmlns:p14="http://schemas.microsoft.com/office/powerpoint/2010/main" val="2304808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How</a:t>
            </a:r>
            <a:r>
              <a:rPr lang="de-DE" dirty="0" smtClean="0"/>
              <a:t> </a:t>
            </a:r>
            <a:r>
              <a:rPr lang="de-DE" dirty="0" err="1" smtClean="0"/>
              <a:t>to</a:t>
            </a:r>
            <a:r>
              <a:rPr lang="de-DE" dirty="0" smtClean="0"/>
              <a:t> </a:t>
            </a:r>
            <a:r>
              <a:rPr lang="de-DE" dirty="0" err="1" smtClean="0"/>
              <a:t>get</a:t>
            </a:r>
            <a:r>
              <a:rPr lang="de-DE" dirty="0" smtClean="0"/>
              <a:t> in </a:t>
            </a:r>
            <a:r>
              <a:rPr lang="de-DE" dirty="0" err="1" smtClean="0"/>
              <a:t>touch</a:t>
            </a:r>
            <a:endParaRPr lang="de-DE" dirty="0"/>
          </a:p>
        </p:txBody>
      </p:sp>
      <p:sp>
        <p:nvSpPr>
          <p:cNvPr id="3" name="Inhaltsplatzhalter 2"/>
          <p:cNvSpPr>
            <a:spLocks noGrp="1"/>
          </p:cNvSpPr>
          <p:nvPr>
            <p:ph idx="1"/>
          </p:nvPr>
        </p:nvSpPr>
        <p:spPr/>
        <p:txBody>
          <a:bodyPr/>
          <a:lstStyle/>
          <a:p>
            <a:r>
              <a:rPr lang="de-DE" dirty="0" smtClean="0"/>
              <a:t>0208 / 88254-220</a:t>
            </a:r>
          </a:p>
          <a:p>
            <a:r>
              <a:rPr lang="de-DE" dirty="0" smtClean="0"/>
              <a:t>ingo.bachmann@hs-ruhrwest.de</a:t>
            </a:r>
          </a:p>
          <a:p>
            <a:r>
              <a:rPr lang="en-US" dirty="0"/>
              <a:t>You may always ask for an appointment and we will surely arrange something suitable for both sides. However, please do not show up in my office without asking for an appointment beforehand.</a:t>
            </a:r>
            <a:endParaRPr lang="de-DE" dirty="0"/>
          </a:p>
        </p:txBody>
      </p:sp>
    </p:spTree>
    <p:extLst>
      <p:ext uri="{BB962C8B-B14F-4D97-AF65-F5344CB8AC3E}">
        <p14:creationId xmlns:p14="http://schemas.microsoft.com/office/powerpoint/2010/main" val="259513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Assignments/How to get credits</a:t>
            </a:r>
            <a:endParaRPr lang="en-US" dirty="0"/>
          </a:p>
        </p:txBody>
      </p:sp>
      <p:sp>
        <p:nvSpPr>
          <p:cNvPr id="3" name="Inhaltsplatzhalter 2"/>
          <p:cNvSpPr>
            <a:spLocks noGrp="1"/>
          </p:cNvSpPr>
          <p:nvPr>
            <p:ph idx="1"/>
          </p:nvPr>
        </p:nvSpPr>
        <p:spPr>
          <a:xfrm>
            <a:off x="1176864" y="2490135"/>
            <a:ext cx="6851519" cy="3675169"/>
          </a:xfrm>
        </p:spPr>
        <p:txBody>
          <a:bodyPr>
            <a:normAutofit fontScale="92500" lnSpcReduction="10000"/>
          </a:bodyPr>
          <a:lstStyle/>
          <a:p>
            <a:r>
              <a:rPr lang="en-US" dirty="0" smtClean="0"/>
              <a:t>There will be </a:t>
            </a:r>
            <a:r>
              <a:rPr lang="en-US" b="1" dirty="0" smtClean="0"/>
              <a:t>two assignments</a:t>
            </a:r>
            <a:endParaRPr lang="en-US" dirty="0" smtClean="0"/>
          </a:p>
          <a:p>
            <a:pPr lvl="1"/>
            <a:r>
              <a:rPr lang="en-US" dirty="0" smtClean="0">
                <a:solidFill>
                  <a:srgbClr val="FF0000"/>
                </a:solidFill>
              </a:rPr>
              <a:t>Written </a:t>
            </a:r>
            <a:r>
              <a:rPr lang="en-US" dirty="0">
                <a:solidFill>
                  <a:srgbClr val="FF0000"/>
                </a:solidFill>
              </a:rPr>
              <a:t>test </a:t>
            </a:r>
            <a:r>
              <a:rPr lang="en-US" dirty="0" smtClean="0">
                <a:solidFill>
                  <a:srgbClr val="FF0000"/>
                </a:solidFill>
              </a:rPr>
              <a:t>(40% </a:t>
            </a:r>
            <a:r>
              <a:rPr lang="en-US" dirty="0">
                <a:solidFill>
                  <a:srgbClr val="FF0000"/>
                </a:solidFill>
              </a:rPr>
              <a:t>of the overall grade</a:t>
            </a:r>
            <a:r>
              <a:rPr lang="en-US" dirty="0" smtClean="0">
                <a:solidFill>
                  <a:srgbClr val="FF0000"/>
                </a:solidFill>
              </a:rPr>
              <a:t>)</a:t>
            </a:r>
          </a:p>
          <a:p>
            <a:pPr lvl="1"/>
            <a:r>
              <a:rPr lang="en-US" i="1" dirty="0">
                <a:solidFill>
                  <a:srgbClr val="FF0000"/>
                </a:solidFill>
              </a:rPr>
              <a:t>Presentation about a study-related subject in groups of two </a:t>
            </a:r>
            <a:r>
              <a:rPr lang="en-US" i="1">
                <a:solidFill>
                  <a:srgbClr val="FF0000"/>
                </a:solidFill>
              </a:rPr>
              <a:t>to </a:t>
            </a:r>
            <a:r>
              <a:rPr lang="en-US" i="1" smtClean="0">
                <a:solidFill>
                  <a:srgbClr val="FF0000"/>
                </a:solidFill>
              </a:rPr>
              <a:t>three </a:t>
            </a:r>
            <a:r>
              <a:rPr lang="en-US" i="1" dirty="0">
                <a:solidFill>
                  <a:srgbClr val="FF0000"/>
                </a:solidFill>
              </a:rPr>
              <a:t>students / </a:t>
            </a:r>
            <a:r>
              <a:rPr lang="en-US" i="1" dirty="0" smtClean="0">
                <a:solidFill>
                  <a:srgbClr val="FF0000"/>
                </a:solidFill>
              </a:rPr>
              <a:t>15 </a:t>
            </a:r>
            <a:r>
              <a:rPr lang="en-US" i="1" dirty="0">
                <a:solidFill>
                  <a:srgbClr val="FF0000"/>
                </a:solidFill>
              </a:rPr>
              <a:t>minutes for each speaker </a:t>
            </a:r>
            <a:r>
              <a:rPr lang="en-US" dirty="0" smtClean="0">
                <a:solidFill>
                  <a:srgbClr val="FF0000"/>
                </a:solidFill>
              </a:rPr>
              <a:t>(60% </a:t>
            </a:r>
            <a:r>
              <a:rPr lang="en-US" dirty="0">
                <a:solidFill>
                  <a:srgbClr val="FF0000"/>
                </a:solidFill>
              </a:rPr>
              <a:t>of the overall grade)</a:t>
            </a:r>
          </a:p>
          <a:p>
            <a:r>
              <a:rPr lang="en-US" dirty="0" smtClean="0">
                <a:sym typeface="Wingdings" panose="05000000000000000000" pitchFamily="2" charset="2"/>
              </a:rPr>
              <a:t>In order to </a:t>
            </a:r>
            <a:r>
              <a:rPr lang="en-US" b="1" dirty="0" smtClean="0">
                <a:sym typeface="Wingdings" panose="05000000000000000000" pitchFamily="2" charset="2"/>
              </a:rPr>
              <a:t>pass the course</a:t>
            </a:r>
            <a:r>
              <a:rPr lang="en-US" dirty="0" smtClean="0">
                <a:sym typeface="Wingdings" panose="05000000000000000000" pitchFamily="2" charset="2"/>
              </a:rPr>
              <a:t>, you need to have </a:t>
            </a:r>
            <a:r>
              <a:rPr lang="en-US" b="1" dirty="0" smtClean="0">
                <a:sym typeface="Wingdings" panose="05000000000000000000" pitchFamily="2" charset="2"/>
              </a:rPr>
              <a:t>50% overall</a:t>
            </a:r>
            <a:r>
              <a:rPr lang="en-US" dirty="0" smtClean="0">
                <a:sym typeface="Wingdings" panose="05000000000000000000" pitchFamily="2" charset="2"/>
              </a:rPr>
              <a:t>. </a:t>
            </a:r>
          </a:p>
          <a:p>
            <a:r>
              <a:rPr lang="en-US" dirty="0" smtClean="0">
                <a:sym typeface="Wingdings" panose="05000000000000000000" pitchFamily="2" charset="2"/>
              </a:rPr>
              <a:t>If you have </a:t>
            </a:r>
            <a:r>
              <a:rPr lang="en-US" b="1" dirty="0" smtClean="0">
                <a:sym typeface="Wingdings" panose="05000000000000000000" pitchFamily="2" charset="2"/>
              </a:rPr>
              <a:t>less than 50% overall</a:t>
            </a:r>
            <a:r>
              <a:rPr lang="en-US" dirty="0" smtClean="0">
                <a:sym typeface="Wingdings" panose="05000000000000000000" pitchFamily="2" charset="2"/>
              </a:rPr>
              <a:t>, you have to </a:t>
            </a:r>
            <a:r>
              <a:rPr lang="en-US" b="1" dirty="0" smtClean="0">
                <a:sym typeface="Wingdings" panose="05000000000000000000" pitchFamily="2" charset="2"/>
              </a:rPr>
              <a:t>take the course and all assignments again</a:t>
            </a:r>
            <a:r>
              <a:rPr lang="en-US" dirty="0">
                <a:sym typeface="Wingdings" panose="05000000000000000000" pitchFamily="2" charset="2"/>
              </a:rPr>
              <a:t> (even if you passed individual assignments) because all four assignments count as ONE exam only.</a:t>
            </a:r>
          </a:p>
          <a:p>
            <a:endParaRPr lang="en-US" dirty="0" smtClean="0">
              <a:sym typeface="Wingdings" panose="05000000000000000000" pitchFamily="2" charset="2"/>
            </a:endParaRPr>
          </a:p>
        </p:txBody>
      </p:sp>
    </p:spTree>
    <p:extLst>
      <p:ext uri="{BB962C8B-B14F-4D97-AF65-F5344CB8AC3E}">
        <p14:creationId xmlns:p14="http://schemas.microsoft.com/office/powerpoint/2010/main" val="3345656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Missed</a:t>
            </a:r>
            <a:r>
              <a:rPr lang="de-DE" dirty="0" smtClean="0"/>
              <a:t> </a:t>
            </a:r>
            <a:r>
              <a:rPr lang="de-DE" dirty="0" err="1" smtClean="0"/>
              <a:t>assignments</a:t>
            </a:r>
            <a:endParaRPr lang="en-GB" dirty="0"/>
          </a:p>
        </p:txBody>
      </p:sp>
      <p:sp>
        <p:nvSpPr>
          <p:cNvPr id="3" name="Inhaltsplatzhalter 2"/>
          <p:cNvSpPr>
            <a:spLocks noGrp="1"/>
          </p:cNvSpPr>
          <p:nvPr>
            <p:ph idx="1"/>
          </p:nvPr>
        </p:nvSpPr>
        <p:spPr/>
        <p:txBody>
          <a:bodyPr/>
          <a:lstStyle/>
          <a:p>
            <a:r>
              <a:rPr lang="en-US" dirty="0" smtClean="0">
                <a:solidFill>
                  <a:schemeClr val="tx1"/>
                </a:solidFill>
              </a:rPr>
              <a:t>If </a:t>
            </a:r>
            <a:r>
              <a:rPr lang="en-US" dirty="0">
                <a:solidFill>
                  <a:schemeClr val="tx1"/>
                </a:solidFill>
              </a:rPr>
              <a:t>you are ill on the day the assignment is written, hand in </a:t>
            </a:r>
            <a:r>
              <a:rPr lang="en-US" dirty="0" smtClean="0">
                <a:solidFill>
                  <a:schemeClr val="tx1"/>
                </a:solidFill>
              </a:rPr>
              <a:t>the “</a:t>
            </a:r>
            <a:r>
              <a:rPr lang="en-US" dirty="0" err="1" smtClean="0">
                <a:solidFill>
                  <a:schemeClr val="tx1"/>
                </a:solidFill>
              </a:rPr>
              <a:t>Ärztliche</a:t>
            </a:r>
            <a:r>
              <a:rPr lang="en-US" dirty="0" smtClean="0">
                <a:solidFill>
                  <a:schemeClr val="tx1"/>
                </a:solidFill>
              </a:rPr>
              <a:t> </a:t>
            </a:r>
            <a:r>
              <a:rPr lang="en-US" dirty="0" err="1" smtClean="0">
                <a:solidFill>
                  <a:schemeClr val="tx1"/>
                </a:solidFill>
              </a:rPr>
              <a:t>Bescheinigung</a:t>
            </a:r>
            <a:r>
              <a:rPr lang="en-US" dirty="0" smtClean="0">
                <a:solidFill>
                  <a:schemeClr val="tx1"/>
                </a:solidFill>
              </a:rPr>
              <a:t> </a:t>
            </a:r>
            <a:r>
              <a:rPr lang="en-US" dirty="0" err="1" smtClean="0">
                <a:solidFill>
                  <a:schemeClr val="tx1"/>
                </a:solidFill>
              </a:rPr>
              <a:t>über</a:t>
            </a:r>
            <a:r>
              <a:rPr lang="en-US" dirty="0" smtClean="0">
                <a:solidFill>
                  <a:schemeClr val="tx1"/>
                </a:solidFill>
              </a:rPr>
              <a:t> </a:t>
            </a:r>
            <a:r>
              <a:rPr lang="en-US" dirty="0" err="1" smtClean="0">
                <a:solidFill>
                  <a:schemeClr val="tx1"/>
                </a:solidFill>
              </a:rPr>
              <a:t>Prüfungsunfähigkeit</a:t>
            </a:r>
            <a:r>
              <a:rPr lang="en-US" dirty="0" smtClean="0">
                <a:solidFill>
                  <a:schemeClr val="tx1"/>
                </a:solidFill>
              </a:rPr>
              <a:t>” within three days. Then you can take the assignment later. </a:t>
            </a:r>
          </a:p>
          <a:p>
            <a:r>
              <a:rPr lang="en-US" dirty="0" smtClean="0">
                <a:solidFill>
                  <a:schemeClr val="tx1"/>
                </a:solidFill>
              </a:rPr>
              <a:t>All other cases of missed assignments count as failed exams and cannot be taken later.</a:t>
            </a:r>
          </a:p>
          <a:p>
            <a:endParaRPr lang="en-GB" dirty="0"/>
          </a:p>
        </p:txBody>
      </p:sp>
    </p:spTree>
    <p:extLst>
      <p:ext uri="{BB962C8B-B14F-4D97-AF65-F5344CB8AC3E}">
        <p14:creationId xmlns:p14="http://schemas.microsoft.com/office/powerpoint/2010/main" val="1073346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Registration </a:t>
            </a:r>
            <a:r>
              <a:rPr lang="de-DE" dirty="0" err="1" smtClean="0"/>
              <a:t>for</a:t>
            </a:r>
            <a:r>
              <a:rPr lang="de-DE" dirty="0" smtClean="0"/>
              <a:t> </a:t>
            </a:r>
            <a:r>
              <a:rPr lang="de-DE" dirty="0" err="1" smtClean="0"/>
              <a:t>the</a:t>
            </a:r>
            <a:r>
              <a:rPr lang="de-DE" dirty="0" smtClean="0"/>
              <a:t> </a:t>
            </a:r>
            <a:r>
              <a:rPr lang="de-DE" dirty="0" err="1" smtClean="0"/>
              <a:t>exam</a:t>
            </a:r>
            <a:endParaRPr lang="en-GB" dirty="0"/>
          </a:p>
        </p:txBody>
      </p:sp>
      <p:sp>
        <p:nvSpPr>
          <p:cNvPr id="3" name="Inhaltsplatzhalter 2"/>
          <p:cNvSpPr>
            <a:spLocks noGrp="1"/>
          </p:cNvSpPr>
          <p:nvPr>
            <p:ph idx="1"/>
          </p:nvPr>
        </p:nvSpPr>
        <p:spPr>
          <a:xfrm>
            <a:off x="1176864" y="2490135"/>
            <a:ext cx="7067544" cy="3819185"/>
          </a:xfrm>
        </p:spPr>
        <p:txBody>
          <a:bodyPr>
            <a:normAutofit/>
          </a:bodyPr>
          <a:lstStyle/>
          <a:p>
            <a:r>
              <a:rPr lang="de-DE" b="1" dirty="0"/>
              <a:t>Registration for </a:t>
            </a:r>
            <a:r>
              <a:rPr lang="de-DE" b="1" dirty="0" err="1"/>
              <a:t>the</a:t>
            </a:r>
            <a:r>
              <a:rPr lang="de-DE" b="1" dirty="0"/>
              <a:t> </a:t>
            </a:r>
            <a:r>
              <a:rPr lang="de-DE" b="1" dirty="0" err="1"/>
              <a:t>course</a:t>
            </a:r>
            <a:r>
              <a:rPr lang="de-DE" b="1" dirty="0"/>
              <a:t> </a:t>
            </a:r>
            <a:r>
              <a:rPr lang="de-DE" dirty="0" err="1"/>
              <a:t>leads</a:t>
            </a:r>
            <a:r>
              <a:rPr lang="de-DE" dirty="0"/>
              <a:t> </a:t>
            </a:r>
            <a:r>
              <a:rPr lang="de-DE" dirty="0" err="1"/>
              <a:t>to</a:t>
            </a:r>
            <a:r>
              <a:rPr lang="de-DE" dirty="0"/>
              <a:t> an </a:t>
            </a:r>
            <a:r>
              <a:rPr lang="de-DE" b="1" dirty="0" err="1"/>
              <a:t>automatic</a:t>
            </a:r>
            <a:r>
              <a:rPr lang="de-DE" b="1" dirty="0"/>
              <a:t> </a:t>
            </a:r>
            <a:r>
              <a:rPr lang="de-DE" b="1" dirty="0" err="1"/>
              <a:t>registration</a:t>
            </a:r>
            <a:r>
              <a:rPr lang="de-DE" b="1" dirty="0"/>
              <a:t> for </a:t>
            </a:r>
            <a:r>
              <a:rPr lang="de-DE" b="1" dirty="0" err="1"/>
              <a:t>the</a:t>
            </a:r>
            <a:r>
              <a:rPr lang="de-DE" b="1" dirty="0"/>
              <a:t> </a:t>
            </a:r>
            <a:r>
              <a:rPr lang="de-DE" b="1" dirty="0" err="1"/>
              <a:t>exam</a:t>
            </a:r>
            <a:r>
              <a:rPr lang="de-DE" dirty="0"/>
              <a:t>. This </a:t>
            </a:r>
            <a:r>
              <a:rPr lang="de-DE" dirty="0" err="1"/>
              <a:t>means</a:t>
            </a:r>
            <a:r>
              <a:rPr lang="de-DE" dirty="0"/>
              <a:t> </a:t>
            </a:r>
            <a:r>
              <a:rPr lang="de-DE" dirty="0" err="1"/>
              <a:t>you</a:t>
            </a:r>
            <a:r>
              <a:rPr lang="de-DE" dirty="0"/>
              <a:t> </a:t>
            </a:r>
            <a:r>
              <a:rPr lang="de-DE" dirty="0" err="1"/>
              <a:t>are</a:t>
            </a:r>
            <a:r>
              <a:rPr lang="de-DE" dirty="0"/>
              <a:t> </a:t>
            </a:r>
            <a:r>
              <a:rPr lang="de-DE" dirty="0" err="1"/>
              <a:t>now</a:t>
            </a:r>
            <a:r>
              <a:rPr lang="de-DE" dirty="0"/>
              <a:t> </a:t>
            </a:r>
            <a:r>
              <a:rPr lang="de-DE" dirty="0" err="1"/>
              <a:t>already</a:t>
            </a:r>
            <a:r>
              <a:rPr lang="de-DE" dirty="0"/>
              <a:t> registered for </a:t>
            </a:r>
            <a:r>
              <a:rPr lang="de-DE" dirty="0" err="1"/>
              <a:t>the</a:t>
            </a:r>
            <a:r>
              <a:rPr lang="de-DE" dirty="0"/>
              <a:t> </a:t>
            </a:r>
            <a:r>
              <a:rPr lang="de-DE" dirty="0" err="1"/>
              <a:t>exam</a:t>
            </a:r>
            <a:r>
              <a:rPr lang="de-DE" dirty="0"/>
              <a:t> (=all </a:t>
            </a:r>
            <a:r>
              <a:rPr lang="de-DE" dirty="0" err="1" smtClean="0"/>
              <a:t>two</a:t>
            </a:r>
            <a:r>
              <a:rPr lang="de-DE" dirty="0" smtClean="0"/>
              <a:t> </a:t>
            </a:r>
            <a:r>
              <a:rPr lang="de-DE" dirty="0" err="1"/>
              <a:t>assignments</a:t>
            </a:r>
            <a:r>
              <a:rPr lang="de-DE" dirty="0"/>
              <a:t>). </a:t>
            </a:r>
          </a:p>
          <a:p>
            <a:r>
              <a:rPr lang="de-DE" dirty="0" err="1"/>
              <a:t>If</a:t>
            </a:r>
            <a:r>
              <a:rPr lang="de-DE" dirty="0"/>
              <a:t> </a:t>
            </a:r>
            <a:r>
              <a:rPr lang="de-DE" dirty="0" err="1"/>
              <a:t>you</a:t>
            </a:r>
            <a:r>
              <a:rPr lang="de-DE" dirty="0"/>
              <a:t> </a:t>
            </a:r>
            <a:r>
              <a:rPr lang="de-DE" dirty="0" err="1"/>
              <a:t>want</a:t>
            </a:r>
            <a:r>
              <a:rPr lang="de-DE" dirty="0"/>
              <a:t> </a:t>
            </a:r>
            <a:r>
              <a:rPr lang="de-DE" dirty="0" err="1"/>
              <a:t>to</a:t>
            </a:r>
            <a:r>
              <a:rPr lang="de-DE" dirty="0"/>
              <a:t> </a:t>
            </a:r>
            <a:r>
              <a:rPr lang="de-DE" b="1" dirty="0" err="1"/>
              <a:t>withdraw</a:t>
            </a:r>
            <a:r>
              <a:rPr lang="de-DE" b="1" dirty="0"/>
              <a:t> </a:t>
            </a:r>
            <a:r>
              <a:rPr lang="de-DE" b="1" dirty="0" err="1"/>
              <a:t>from</a:t>
            </a:r>
            <a:r>
              <a:rPr lang="de-DE" b="1" dirty="0"/>
              <a:t> </a:t>
            </a:r>
            <a:r>
              <a:rPr lang="de-DE" b="1" dirty="0" err="1"/>
              <a:t>the</a:t>
            </a:r>
            <a:r>
              <a:rPr lang="de-DE" b="1" dirty="0"/>
              <a:t> </a:t>
            </a:r>
            <a:r>
              <a:rPr lang="de-DE" b="1" dirty="0" err="1"/>
              <a:t>exam</a:t>
            </a:r>
            <a:r>
              <a:rPr lang="de-DE" dirty="0"/>
              <a:t>, </a:t>
            </a:r>
            <a:r>
              <a:rPr lang="de-DE" dirty="0" err="1"/>
              <a:t>you</a:t>
            </a:r>
            <a:r>
              <a:rPr lang="de-DE" dirty="0"/>
              <a:t> </a:t>
            </a:r>
            <a:r>
              <a:rPr lang="de-DE" dirty="0" err="1"/>
              <a:t>can</a:t>
            </a:r>
            <a:r>
              <a:rPr lang="de-DE" dirty="0"/>
              <a:t> do </a:t>
            </a:r>
            <a:r>
              <a:rPr lang="de-DE" dirty="0" err="1"/>
              <a:t>that</a:t>
            </a:r>
            <a:r>
              <a:rPr lang="de-DE" dirty="0"/>
              <a:t> via </a:t>
            </a:r>
            <a:r>
              <a:rPr lang="de-DE" dirty="0" err="1"/>
              <a:t>the</a:t>
            </a:r>
            <a:r>
              <a:rPr lang="de-DE" dirty="0"/>
              <a:t> HRW Portal. Keep in </a:t>
            </a:r>
            <a:r>
              <a:rPr lang="de-DE" dirty="0" err="1"/>
              <a:t>mind</a:t>
            </a:r>
            <a:r>
              <a:rPr lang="de-DE" dirty="0"/>
              <a:t> </a:t>
            </a:r>
            <a:r>
              <a:rPr lang="de-DE" dirty="0" err="1"/>
              <a:t>that</a:t>
            </a:r>
            <a:r>
              <a:rPr lang="de-DE" dirty="0"/>
              <a:t> in </a:t>
            </a:r>
            <a:r>
              <a:rPr lang="de-DE" dirty="0" err="1"/>
              <a:t>this</a:t>
            </a:r>
            <a:r>
              <a:rPr lang="de-DE" dirty="0"/>
              <a:t> </a:t>
            </a:r>
            <a:r>
              <a:rPr lang="de-DE" dirty="0" err="1"/>
              <a:t>case</a:t>
            </a:r>
            <a:r>
              <a:rPr lang="de-DE" dirty="0"/>
              <a:t> </a:t>
            </a:r>
            <a:r>
              <a:rPr lang="de-DE" b="1" dirty="0"/>
              <a:t>all </a:t>
            </a:r>
            <a:r>
              <a:rPr lang="de-DE" b="1" dirty="0" err="1"/>
              <a:t>assignments</a:t>
            </a:r>
            <a:r>
              <a:rPr lang="de-DE" b="1" dirty="0"/>
              <a:t> </a:t>
            </a:r>
            <a:r>
              <a:rPr lang="de-DE" dirty="0" err="1"/>
              <a:t>you</a:t>
            </a:r>
            <a:r>
              <a:rPr lang="de-DE" dirty="0"/>
              <a:t> </a:t>
            </a:r>
            <a:r>
              <a:rPr lang="de-DE" dirty="0" err="1"/>
              <a:t>have</a:t>
            </a:r>
            <a:r>
              <a:rPr lang="de-DE" dirty="0"/>
              <a:t> </a:t>
            </a:r>
            <a:r>
              <a:rPr lang="de-DE" dirty="0" err="1"/>
              <a:t>already</a:t>
            </a:r>
            <a:r>
              <a:rPr lang="de-DE" dirty="0"/>
              <a:t> </a:t>
            </a:r>
            <a:r>
              <a:rPr lang="de-DE" dirty="0" err="1"/>
              <a:t>taken</a:t>
            </a:r>
            <a:r>
              <a:rPr lang="de-DE" dirty="0"/>
              <a:t> </a:t>
            </a:r>
            <a:r>
              <a:rPr lang="de-DE" dirty="0" err="1"/>
              <a:t>by</a:t>
            </a:r>
            <a:r>
              <a:rPr lang="de-DE" dirty="0"/>
              <a:t> </a:t>
            </a:r>
            <a:r>
              <a:rPr lang="de-DE" dirty="0" err="1"/>
              <a:t>then</a:t>
            </a:r>
            <a:r>
              <a:rPr lang="de-DE" dirty="0"/>
              <a:t> will </a:t>
            </a:r>
            <a:r>
              <a:rPr lang="de-DE" dirty="0" err="1"/>
              <a:t>be</a:t>
            </a:r>
            <a:r>
              <a:rPr lang="de-DE" dirty="0"/>
              <a:t> </a:t>
            </a:r>
            <a:r>
              <a:rPr lang="de-DE" b="1" dirty="0"/>
              <a:t>invalid</a:t>
            </a:r>
            <a:r>
              <a:rPr lang="de-DE" dirty="0"/>
              <a:t>. </a:t>
            </a:r>
            <a:r>
              <a:rPr lang="de-DE" dirty="0" err="1"/>
              <a:t>You</a:t>
            </a:r>
            <a:r>
              <a:rPr lang="de-DE" dirty="0"/>
              <a:t> </a:t>
            </a:r>
            <a:r>
              <a:rPr lang="de-DE" dirty="0" err="1"/>
              <a:t>then</a:t>
            </a:r>
            <a:r>
              <a:rPr lang="de-DE" dirty="0"/>
              <a:t> </a:t>
            </a:r>
            <a:r>
              <a:rPr lang="de-DE" dirty="0" err="1"/>
              <a:t>need</a:t>
            </a:r>
            <a:r>
              <a:rPr lang="de-DE" dirty="0"/>
              <a:t> </a:t>
            </a:r>
            <a:r>
              <a:rPr lang="de-DE" dirty="0" err="1"/>
              <a:t>to</a:t>
            </a:r>
            <a:r>
              <a:rPr lang="de-DE" dirty="0"/>
              <a:t> </a:t>
            </a:r>
            <a:r>
              <a:rPr lang="de-DE" b="1" dirty="0" err="1"/>
              <a:t>take</a:t>
            </a:r>
            <a:r>
              <a:rPr lang="de-DE" b="1" dirty="0"/>
              <a:t> all </a:t>
            </a:r>
            <a:r>
              <a:rPr lang="de-DE" b="1" dirty="0" err="1"/>
              <a:t>assignments</a:t>
            </a:r>
            <a:r>
              <a:rPr lang="de-DE" b="1" dirty="0"/>
              <a:t> </a:t>
            </a:r>
            <a:r>
              <a:rPr lang="de-DE" b="1" dirty="0" err="1"/>
              <a:t>again</a:t>
            </a:r>
            <a:r>
              <a:rPr lang="de-DE" b="1" dirty="0"/>
              <a:t> </a:t>
            </a:r>
            <a:r>
              <a:rPr lang="de-DE" dirty="0" err="1"/>
              <a:t>the</a:t>
            </a:r>
            <a:r>
              <a:rPr lang="de-DE" dirty="0"/>
              <a:t> </a:t>
            </a:r>
            <a:r>
              <a:rPr lang="de-DE" dirty="0" err="1"/>
              <a:t>next</a:t>
            </a:r>
            <a:r>
              <a:rPr lang="de-DE" dirty="0"/>
              <a:t> time </a:t>
            </a:r>
            <a:r>
              <a:rPr lang="de-DE" dirty="0" err="1"/>
              <a:t>you</a:t>
            </a:r>
            <a:r>
              <a:rPr lang="de-DE" dirty="0"/>
              <a:t> </a:t>
            </a:r>
            <a:r>
              <a:rPr lang="de-DE" dirty="0" err="1"/>
              <a:t>take</a:t>
            </a:r>
            <a:r>
              <a:rPr lang="de-DE" dirty="0"/>
              <a:t> </a:t>
            </a:r>
            <a:r>
              <a:rPr lang="de-DE" dirty="0" err="1"/>
              <a:t>this</a:t>
            </a:r>
            <a:r>
              <a:rPr lang="de-DE" dirty="0"/>
              <a:t> </a:t>
            </a:r>
            <a:r>
              <a:rPr lang="de-DE" dirty="0" err="1"/>
              <a:t>course</a:t>
            </a:r>
            <a:r>
              <a:rPr lang="de-DE" dirty="0"/>
              <a:t>.</a:t>
            </a:r>
            <a:endParaRPr lang="en-GB" dirty="0"/>
          </a:p>
        </p:txBody>
      </p:sp>
    </p:spTree>
    <p:extLst>
      <p:ext uri="{BB962C8B-B14F-4D97-AF65-F5344CB8AC3E}">
        <p14:creationId xmlns:p14="http://schemas.microsoft.com/office/powerpoint/2010/main" val="4016667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Presentation</a:t>
            </a:r>
            <a:endParaRPr lang="en-GB" dirty="0"/>
          </a:p>
        </p:txBody>
      </p:sp>
      <p:sp>
        <p:nvSpPr>
          <p:cNvPr id="3" name="Inhaltsplatzhalter 2"/>
          <p:cNvSpPr>
            <a:spLocks noGrp="1"/>
          </p:cNvSpPr>
          <p:nvPr>
            <p:ph idx="1"/>
          </p:nvPr>
        </p:nvSpPr>
        <p:spPr/>
        <p:txBody>
          <a:bodyPr>
            <a:normAutofit fontScale="85000" lnSpcReduction="20000"/>
          </a:bodyPr>
          <a:lstStyle/>
          <a:p>
            <a:r>
              <a:rPr lang="de-DE" dirty="0" err="1" smtClean="0"/>
              <a:t>Although</a:t>
            </a:r>
            <a:r>
              <a:rPr lang="de-DE" dirty="0" smtClean="0"/>
              <a:t> </a:t>
            </a:r>
            <a:r>
              <a:rPr lang="de-DE" dirty="0" err="1" smtClean="0"/>
              <a:t>the</a:t>
            </a:r>
            <a:r>
              <a:rPr lang="de-DE" dirty="0" smtClean="0"/>
              <a:t> </a:t>
            </a:r>
            <a:r>
              <a:rPr lang="de-DE" dirty="0" err="1" smtClean="0"/>
              <a:t>presentations</a:t>
            </a:r>
            <a:r>
              <a:rPr lang="de-DE" dirty="0" smtClean="0"/>
              <a:t> will </a:t>
            </a:r>
            <a:r>
              <a:rPr lang="de-DE" dirty="0" err="1" smtClean="0"/>
              <a:t>only</a:t>
            </a:r>
            <a:r>
              <a:rPr lang="de-DE" dirty="0" smtClean="0"/>
              <a:t> </a:t>
            </a:r>
            <a:r>
              <a:rPr lang="de-DE" dirty="0" err="1" smtClean="0"/>
              <a:t>take</a:t>
            </a:r>
            <a:r>
              <a:rPr lang="de-DE" dirty="0" smtClean="0"/>
              <a:t> </a:t>
            </a:r>
            <a:r>
              <a:rPr lang="de-DE" dirty="0" err="1" smtClean="0"/>
              <a:t>place</a:t>
            </a:r>
            <a:r>
              <a:rPr lang="de-DE" dirty="0" smtClean="0"/>
              <a:t> in </a:t>
            </a:r>
            <a:r>
              <a:rPr lang="de-DE" dirty="0" err="1" smtClean="0"/>
              <a:t>January</a:t>
            </a:r>
            <a:r>
              <a:rPr lang="de-DE" dirty="0" smtClean="0"/>
              <a:t>, </a:t>
            </a:r>
            <a:r>
              <a:rPr lang="de-DE" dirty="0" err="1" smtClean="0"/>
              <a:t>we</a:t>
            </a:r>
            <a:r>
              <a:rPr lang="de-DE" dirty="0" smtClean="0"/>
              <a:t> </a:t>
            </a:r>
            <a:r>
              <a:rPr lang="de-DE" dirty="0" err="1" smtClean="0"/>
              <a:t>want</a:t>
            </a:r>
            <a:r>
              <a:rPr lang="de-DE" dirty="0" smtClean="0"/>
              <a:t> </a:t>
            </a:r>
            <a:r>
              <a:rPr lang="de-DE" dirty="0" err="1" smtClean="0"/>
              <a:t>you</a:t>
            </a:r>
            <a:r>
              <a:rPr lang="de-DE" dirty="0" smtClean="0"/>
              <a:t> </a:t>
            </a:r>
            <a:r>
              <a:rPr lang="de-DE" dirty="0" err="1" smtClean="0"/>
              <a:t>to</a:t>
            </a:r>
            <a:r>
              <a:rPr lang="de-DE" dirty="0" smtClean="0"/>
              <a:t> </a:t>
            </a:r>
            <a:r>
              <a:rPr lang="de-DE" dirty="0" err="1" smtClean="0"/>
              <a:t>start</a:t>
            </a:r>
            <a:r>
              <a:rPr lang="de-DE" dirty="0" smtClean="0"/>
              <a:t> </a:t>
            </a:r>
            <a:r>
              <a:rPr lang="de-DE" dirty="0" err="1" smtClean="0"/>
              <a:t>working</a:t>
            </a:r>
            <a:r>
              <a:rPr lang="de-DE" dirty="0" smtClean="0"/>
              <a:t> </a:t>
            </a:r>
            <a:r>
              <a:rPr lang="de-DE" dirty="0" err="1" smtClean="0"/>
              <a:t>early</a:t>
            </a:r>
            <a:r>
              <a:rPr lang="de-DE" dirty="0" smtClean="0"/>
              <a:t> on </a:t>
            </a:r>
            <a:r>
              <a:rPr lang="de-DE" dirty="0" err="1" smtClean="0"/>
              <a:t>that</a:t>
            </a:r>
            <a:r>
              <a:rPr lang="de-DE" dirty="0" smtClean="0"/>
              <a:t>. </a:t>
            </a:r>
          </a:p>
          <a:p>
            <a:r>
              <a:rPr lang="de-DE" dirty="0" smtClean="0"/>
              <a:t>Next </a:t>
            </a:r>
            <a:r>
              <a:rPr lang="de-DE" dirty="0" err="1" smtClean="0"/>
              <a:t>week</a:t>
            </a:r>
            <a:r>
              <a:rPr lang="de-DE" dirty="0" smtClean="0"/>
              <a:t>, I will </a:t>
            </a:r>
            <a:r>
              <a:rPr lang="de-DE" dirty="0" err="1" smtClean="0"/>
              <a:t>start</a:t>
            </a:r>
            <a:r>
              <a:rPr lang="de-DE" dirty="0" smtClean="0"/>
              <a:t> </a:t>
            </a:r>
            <a:r>
              <a:rPr lang="de-DE" dirty="0" err="1" smtClean="0"/>
              <a:t>to</a:t>
            </a:r>
            <a:r>
              <a:rPr lang="de-DE" dirty="0" smtClean="0"/>
              <a:t> </a:t>
            </a:r>
            <a:r>
              <a:rPr lang="de-DE" dirty="0" err="1" smtClean="0"/>
              <a:t>record</a:t>
            </a:r>
            <a:r>
              <a:rPr lang="de-DE" dirty="0" smtClean="0"/>
              <a:t> </a:t>
            </a:r>
            <a:r>
              <a:rPr lang="de-DE" dirty="0" err="1" smtClean="0"/>
              <a:t>the</a:t>
            </a:r>
            <a:r>
              <a:rPr lang="de-DE" dirty="0" smtClean="0"/>
              <a:t> </a:t>
            </a:r>
            <a:r>
              <a:rPr lang="de-DE" dirty="0" err="1" smtClean="0"/>
              <a:t>presentation</a:t>
            </a:r>
            <a:r>
              <a:rPr lang="de-DE" dirty="0" smtClean="0"/>
              <a:t> </a:t>
            </a:r>
            <a:r>
              <a:rPr lang="de-DE" dirty="0" err="1" smtClean="0"/>
              <a:t>groups</a:t>
            </a:r>
            <a:r>
              <a:rPr lang="de-DE" dirty="0" smtClean="0"/>
              <a:t>. </a:t>
            </a:r>
            <a:r>
              <a:rPr lang="de-DE" dirty="0" err="1" smtClean="0"/>
              <a:t>By</a:t>
            </a:r>
            <a:r>
              <a:rPr lang="de-DE" dirty="0" smtClean="0"/>
              <a:t> </a:t>
            </a:r>
            <a:r>
              <a:rPr lang="de-DE" dirty="0" err="1" smtClean="0"/>
              <a:t>then</a:t>
            </a:r>
            <a:r>
              <a:rPr lang="de-DE" dirty="0" smtClean="0"/>
              <a:t>, </a:t>
            </a:r>
            <a:r>
              <a:rPr lang="de-DE" dirty="0" err="1" smtClean="0"/>
              <a:t>you</a:t>
            </a:r>
            <a:r>
              <a:rPr lang="de-DE" dirty="0" smtClean="0"/>
              <a:t> </a:t>
            </a:r>
            <a:r>
              <a:rPr lang="de-DE" dirty="0" err="1" smtClean="0"/>
              <a:t>need</a:t>
            </a:r>
            <a:r>
              <a:rPr lang="de-DE" dirty="0" smtClean="0"/>
              <a:t> </a:t>
            </a:r>
            <a:r>
              <a:rPr lang="de-DE" dirty="0" err="1" smtClean="0"/>
              <a:t>to</a:t>
            </a:r>
            <a:r>
              <a:rPr lang="de-DE" dirty="0" smtClean="0"/>
              <a:t> </a:t>
            </a:r>
            <a:r>
              <a:rPr lang="de-DE" dirty="0" err="1" smtClean="0"/>
              <a:t>consider</a:t>
            </a:r>
            <a:r>
              <a:rPr lang="de-DE" dirty="0" smtClean="0"/>
              <a:t> </a:t>
            </a:r>
            <a:r>
              <a:rPr lang="de-DE" dirty="0" err="1" smtClean="0"/>
              <a:t>who</a:t>
            </a:r>
            <a:r>
              <a:rPr lang="de-DE" dirty="0" smtClean="0"/>
              <a:t> </a:t>
            </a:r>
            <a:r>
              <a:rPr lang="de-DE" dirty="0" err="1" smtClean="0"/>
              <a:t>you</a:t>
            </a:r>
            <a:r>
              <a:rPr lang="de-DE" dirty="0" smtClean="0"/>
              <a:t> </a:t>
            </a:r>
            <a:r>
              <a:rPr lang="de-DE" dirty="0" err="1" smtClean="0"/>
              <a:t>want</a:t>
            </a:r>
            <a:r>
              <a:rPr lang="de-DE" dirty="0" smtClean="0"/>
              <a:t> </a:t>
            </a:r>
            <a:r>
              <a:rPr lang="de-DE" dirty="0" err="1" smtClean="0"/>
              <a:t>to</a:t>
            </a:r>
            <a:r>
              <a:rPr lang="de-DE" dirty="0" smtClean="0"/>
              <a:t> </a:t>
            </a:r>
            <a:r>
              <a:rPr lang="de-DE" dirty="0" err="1" smtClean="0"/>
              <a:t>work</a:t>
            </a:r>
            <a:r>
              <a:rPr lang="de-DE" dirty="0" smtClean="0"/>
              <a:t> </a:t>
            </a:r>
            <a:r>
              <a:rPr lang="de-DE" dirty="0" err="1" smtClean="0"/>
              <a:t>with</a:t>
            </a:r>
            <a:r>
              <a:rPr lang="de-DE" dirty="0" smtClean="0"/>
              <a:t> (</a:t>
            </a:r>
            <a:r>
              <a:rPr lang="de-DE" dirty="0" err="1" smtClean="0"/>
              <a:t>two</a:t>
            </a:r>
            <a:r>
              <a:rPr lang="de-DE" dirty="0" smtClean="0"/>
              <a:t> </a:t>
            </a:r>
            <a:r>
              <a:rPr lang="de-DE" dirty="0" err="1" smtClean="0"/>
              <a:t>to</a:t>
            </a:r>
            <a:r>
              <a:rPr lang="de-DE" dirty="0" smtClean="0"/>
              <a:t> </a:t>
            </a:r>
            <a:r>
              <a:rPr lang="de-DE" dirty="0" err="1" smtClean="0"/>
              <a:t>four</a:t>
            </a:r>
            <a:r>
              <a:rPr lang="de-DE" dirty="0" smtClean="0"/>
              <a:t> </a:t>
            </a:r>
            <a:r>
              <a:rPr lang="de-DE" dirty="0" err="1" smtClean="0"/>
              <a:t>students</a:t>
            </a:r>
            <a:r>
              <a:rPr lang="de-DE" dirty="0" smtClean="0"/>
              <a:t> in </a:t>
            </a:r>
            <a:r>
              <a:rPr lang="de-DE" dirty="0" err="1" smtClean="0"/>
              <a:t>one</a:t>
            </a:r>
            <a:r>
              <a:rPr lang="de-DE" dirty="0" smtClean="0"/>
              <a:t> </a:t>
            </a:r>
            <a:r>
              <a:rPr lang="de-DE" dirty="0" err="1" smtClean="0"/>
              <a:t>group</a:t>
            </a:r>
            <a:r>
              <a:rPr lang="de-DE" dirty="0" smtClean="0"/>
              <a:t>) </a:t>
            </a:r>
            <a:r>
              <a:rPr lang="de-DE" dirty="0" err="1" smtClean="0"/>
              <a:t>and</a:t>
            </a:r>
            <a:r>
              <a:rPr lang="de-DE" dirty="0" smtClean="0"/>
              <a:t> </a:t>
            </a:r>
            <a:r>
              <a:rPr lang="de-DE" dirty="0" err="1" smtClean="0"/>
              <a:t>maybe</a:t>
            </a:r>
            <a:r>
              <a:rPr lang="de-DE" dirty="0" smtClean="0"/>
              <a:t> also </a:t>
            </a:r>
            <a:r>
              <a:rPr lang="de-DE" dirty="0" err="1" smtClean="0"/>
              <a:t>what</a:t>
            </a:r>
            <a:r>
              <a:rPr lang="de-DE" dirty="0" smtClean="0"/>
              <a:t> a potential </a:t>
            </a:r>
            <a:r>
              <a:rPr lang="de-DE" dirty="0" err="1" smtClean="0"/>
              <a:t>topic</a:t>
            </a:r>
            <a:r>
              <a:rPr lang="de-DE" dirty="0" smtClean="0"/>
              <a:t> </a:t>
            </a:r>
            <a:r>
              <a:rPr lang="de-DE" dirty="0" err="1" smtClean="0"/>
              <a:t>of</a:t>
            </a:r>
            <a:r>
              <a:rPr lang="de-DE" dirty="0" smtClean="0"/>
              <a:t> </a:t>
            </a:r>
            <a:r>
              <a:rPr lang="de-DE" dirty="0" err="1" smtClean="0"/>
              <a:t>your</a:t>
            </a:r>
            <a:r>
              <a:rPr lang="de-DE" dirty="0" smtClean="0"/>
              <a:t> </a:t>
            </a:r>
            <a:r>
              <a:rPr lang="de-DE" dirty="0" err="1" smtClean="0"/>
              <a:t>presentation</a:t>
            </a:r>
            <a:r>
              <a:rPr lang="de-DE" dirty="0" smtClean="0"/>
              <a:t> </a:t>
            </a:r>
            <a:r>
              <a:rPr lang="de-DE" dirty="0" err="1" smtClean="0"/>
              <a:t>could</a:t>
            </a:r>
            <a:r>
              <a:rPr lang="de-DE" dirty="0" smtClean="0"/>
              <a:t> </a:t>
            </a:r>
            <a:r>
              <a:rPr lang="de-DE" dirty="0" err="1" smtClean="0"/>
              <a:t>be</a:t>
            </a:r>
            <a:r>
              <a:rPr lang="de-DE" dirty="0" smtClean="0"/>
              <a:t>.</a:t>
            </a:r>
          </a:p>
          <a:p>
            <a:r>
              <a:rPr lang="de-DE" dirty="0" smtClean="0"/>
              <a:t>In </a:t>
            </a:r>
            <a:r>
              <a:rPr lang="de-DE" dirty="0" err="1" smtClean="0"/>
              <a:t>week</a:t>
            </a:r>
            <a:r>
              <a:rPr lang="de-DE" dirty="0" smtClean="0"/>
              <a:t> 4, a </a:t>
            </a:r>
            <a:r>
              <a:rPr lang="de-DE" i="1" dirty="0" smtClean="0"/>
              <a:t>Reflexionsbericht</a:t>
            </a:r>
            <a:r>
              <a:rPr lang="de-DE" dirty="0" smtClean="0"/>
              <a:t> </a:t>
            </a:r>
            <a:r>
              <a:rPr lang="de-DE" dirty="0" err="1" smtClean="0"/>
              <a:t>is</a:t>
            </a:r>
            <a:r>
              <a:rPr lang="de-DE" dirty="0" smtClean="0"/>
              <a:t> due. In </a:t>
            </a:r>
            <a:r>
              <a:rPr lang="de-DE" dirty="0" err="1" smtClean="0"/>
              <a:t>that</a:t>
            </a:r>
            <a:r>
              <a:rPr lang="de-DE" dirty="0" smtClean="0"/>
              <a:t> </a:t>
            </a:r>
            <a:r>
              <a:rPr lang="de-DE" dirty="0" err="1" smtClean="0"/>
              <a:t>report</a:t>
            </a:r>
            <a:r>
              <a:rPr lang="de-DE" dirty="0" smtClean="0"/>
              <a:t>, </a:t>
            </a:r>
            <a:r>
              <a:rPr lang="de-DE" dirty="0" err="1" smtClean="0"/>
              <a:t>your</a:t>
            </a:r>
            <a:r>
              <a:rPr lang="de-DE" dirty="0" smtClean="0"/>
              <a:t> </a:t>
            </a:r>
            <a:r>
              <a:rPr lang="de-DE" dirty="0" err="1" smtClean="0"/>
              <a:t>task</a:t>
            </a:r>
            <a:r>
              <a:rPr lang="de-DE" dirty="0" smtClean="0"/>
              <a:t> </a:t>
            </a:r>
            <a:r>
              <a:rPr lang="de-DE" dirty="0" err="1" smtClean="0"/>
              <a:t>is</a:t>
            </a:r>
            <a:r>
              <a:rPr lang="de-DE" dirty="0" smtClean="0"/>
              <a:t> </a:t>
            </a:r>
            <a:r>
              <a:rPr lang="de-DE" dirty="0" err="1" smtClean="0"/>
              <a:t>to</a:t>
            </a:r>
            <a:r>
              <a:rPr lang="de-DE" dirty="0" smtClean="0"/>
              <a:t> </a:t>
            </a:r>
            <a:r>
              <a:rPr lang="de-DE" dirty="0" err="1" smtClean="0"/>
              <a:t>reflect</a:t>
            </a:r>
            <a:r>
              <a:rPr lang="de-DE" dirty="0" smtClean="0"/>
              <a:t> upon </a:t>
            </a:r>
            <a:r>
              <a:rPr lang="de-DE" dirty="0" err="1" smtClean="0"/>
              <a:t>your</a:t>
            </a:r>
            <a:r>
              <a:rPr lang="de-DE" dirty="0" smtClean="0"/>
              <a:t> </a:t>
            </a:r>
            <a:r>
              <a:rPr lang="de-DE" dirty="0" err="1" smtClean="0"/>
              <a:t>group</a:t>
            </a:r>
            <a:r>
              <a:rPr lang="de-DE" dirty="0" smtClean="0"/>
              <a:t> </a:t>
            </a:r>
            <a:r>
              <a:rPr lang="de-DE" dirty="0" err="1" smtClean="0"/>
              <a:t>work</a:t>
            </a:r>
            <a:r>
              <a:rPr lang="de-DE" dirty="0" smtClean="0"/>
              <a:t> so </a:t>
            </a:r>
            <a:r>
              <a:rPr lang="de-DE" dirty="0" err="1" smtClean="0"/>
              <a:t>far</a:t>
            </a:r>
            <a:r>
              <a:rPr lang="de-DE" dirty="0" smtClean="0"/>
              <a:t> (</a:t>
            </a:r>
            <a:r>
              <a:rPr lang="de-DE" dirty="0" err="1" smtClean="0"/>
              <a:t>who</a:t>
            </a:r>
            <a:r>
              <a:rPr lang="de-DE" dirty="0" smtClean="0"/>
              <a:t> </a:t>
            </a:r>
            <a:r>
              <a:rPr lang="de-DE" dirty="0" err="1" smtClean="0"/>
              <a:t>you</a:t>
            </a:r>
            <a:r>
              <a:rPr lang="de-DE" dirty="0" smtClean="0"/>
              <a:t> </a:t>
            </a:r>
            <a:r>
              <a:rPr lang="de-DE" dirty="0" err="1" smtClean="0"/>
              <a:t>work</a:t>
            </a:r>
            <a:r>
              <a:rPr lang="de-DE" dirty="0" smtClean="0"/>
              <a:t> </a:t>
            </a:r>
            <a:r>
              <a:rPr lang="de-DE" dirty="0" err="1" smtClean="0"/>
              <a:t>with</a:t>
            </a:r>
            <a:r>
              <a:rPr lang="de-DE" dirty="0" smtClean="0"/>
              <a:t>, </a:t>
            </a:r>
            <a:r>
              <a:rPr lang="de-DE" dirty="0" err="1" smtClean="0"/>
              <a:t>what</a:t>
            </a:r>
            <a:r>
              <a:rPr lang="de-DE" dirty="0" smtClean="0"/>
              <a:t> </a:t>
            </a:r>
            <a:r>
              <a:rPr lang="de-DE" dirty="0" err="1" smtClean="0"/>
              <a:t>your</a:t>
            </a:r>
            <a:r>
              <a:rPr lang="de-DE" dirty="0" smtClean="0"/>
              <a:t> </a:t>
            </a:r>
            <a:r>
              <a:rPr lang="de-DE" dirty="0" err="1" smtClean="0"/>
              <a:t>topic</a:t>
            </a:r>
            <a:r>
              <a:rPr lang="de-DE" dirty="0" smtClean="0"/>
              <a:t> </a:t>
            </a:r>
            <a:r>
              <a:rPr lang="de-DE" dirty="0" err="1" smtClean="0"/>
              <a:t>is</a:t>
            </a:r>
            <a:r>
              <a:rPr lang="de-DE" dirty="0" smtClean="0"/>
              <a:t>, </a:t>
            </a:r>
            <a:r>
              <a:rPr lang="de-DE" dirty="0" err="1" smtClean="0"/>
              <a:t>why</a:t>
            </a:r>
            <a:r>
              <a:rPr lang="de-DE" dirty="0" smtClean="0"/>
              <a:t> </a:t>
            </a:r>
            <a:r>
              <a:rPr lang="de-DE" dirty="0" err="1" smtClean="0"/>
              <a:t>you</a:t>
            </a:r>
            <a:r>
              <a:rPr lang="de-DE" dirty="0" smtClean="0"/>
              <a:t> </a:t>
            </a:r>
            <a:r>
              <a:rPr lang="de-DE" dirty="0" err="1" smtClean="0"/>
              <a:t>have</a:t>
            </a:r>
            <a:r>
              <a:rPr lang="de-DE" dirty="0" smtClean="0"/>
              <a:t> </a:t>
            </a:r>
            <a:r>
              <a:rPr lang="de-DE" dirty="0" err="1" smtClean="0"/>
              <a:t>chosen</a:t>
            </a:r>
            <a:r>
              <a:rPr lang="de-DE" dirty="0" smtClean="0"/>
              <a:t> </a:t>
            </a:r>
            <a:r>
              <a:rPr lang="de-DE" dirty="0" err="1" smtClean="0"/>
              <a:t>that</a:t>
            </a:r>
            <a:r>
              <a:rPr lang="de-DE" dirty="0" smtClean="0"/>
              <a:t> </a:t>
            </a:r>
            <a:r>
              <a:rPr lang="de-DE" dirty="0" err="1" smtClean="0"/>
              <a:t>topic</a:t>
            </a:r>
            <a:r>
              <a:rPr lang="de-DE" dirty="0" smtClean="0"/>
              <a:t>, etc.). I </a:t>
            </a:r>
            <a:r>
              <a:rPr lang="de-DE" dirty="0"/>
              <a:t>will </a:t>
            </a:r>
            <a:r>
              <a:rPr lang="de-DE" dirty="0" err="1"/>
              <a:t>give</a:t>
            </a:r>
            <a:r>
              <a:rPr lang="de-DE" dirty="0"/>
              <a:t> </a:t>
            </a:r>
            <a:r>
              <a:rPr lang="de-DE" dirty="0" err="1"/>
              <a:t>you</a:t>
            </a:r>
            <a:r>
              <a:rPr lang="de-DE" dirty="0"/>
              <a:t> </a:t>
            </a:r>
            <a:r>
              <a:rPr lang="de-DE" dirty="0" err="1"/>
              <a:t>some</a:t>
            </a:r>
            <a:r>
              <a:rPr lang="de-DE" dirty="0"/>
              <a:t> </a:t>
            </a:r>
            <a:r>
              <a:rPr lang="de-DE" dirty="0" err="1"/>
              <a:t>questions</a:t>
            </a:r>
            <a:r>
              <a:rPr lang="de-DE" dirty="0"/>
              <a:t> </a:t>
            </a:r>
            <a:r>
              <a:rPr lang="de-DE" dirty="0" err="1"/>
              <a:t>you</a:t>
            </a:r>
            <a:r>
              <a:rPr lang="de-DE" dirty="0"/>
              <a:t> </a:t>
            </a:r>
            <a:r>
              <a:rPr lang="de-DE" dirty="0" err="1"/>
              <a:t>need</a:t>
            </a:r>
            <a:r>
              <a:rPr lang="de-DE" dirty="0"/>
              <a:t> </a:t>
            </a:r>
            <a:r>
              <a:rPr lang="de-DE" dirty="0" err="1"/>
              <a:t>to</a:t>
            </a:r>
            <a:r>
              <a:rPr lang="de-DE" dirty="0"/>
              <a:t> </a:t>
            </a:r>
            <a:r>
              <a:rPr lang="de-DE" dirty="0" err="1"/>
              <a:t>answer</a:t>
            </a:r>
            <a:r>
              <a:rPr lang="de-DE" dirty="0"/>
              <a:t> in </a:t>
            </a:r>
            <a:r>
              <a:rPr lang="de-DE" dirty="0" err="1"/>
              <a:t>this</a:t>
            </a:r>
            <a:r>
              <a:rPr lang="de-DE" dirty="0"/>
              <a:t> </a:t>
            </a:r>
            <a:r>
              <a:rPr lang="de-DE" dirty="0" err="1" smtClean="0"/>
              <a:t>report</a:t>
            </a:r>
            <a:r>
              <a:rPr lang="de-DE" dirty="0" smtClean="0"/>
              <a:t>. This </a:t>
            </a:r>
            <a:r>
              <a:rPr lang="de-DE" dirty="0" err="1" smtClean="0"/>
              <a:t>report</a:t>
            </a:r>
            <a:r>
              <a:rPr lang="de-DE" dirty="0" smtClean="0"/>
              <a:t> </a:t>
            </a:r>
            <a:r>
              <a:rPr lang="de-DE" dirty="0" err="1" smtClean="0"/>
              <a:t>won‘t</a:t>
            </a:r>
            <a:r>
              <a:rPr lang="de-DE" dirty="0" smtClean="0"/>
              <a:t> </a:t>
            </a:r>
            <a:r>
              <a:rPr lang="de-DE" dirty="0" err="1" smtClean="0"/>
              <a:t>be</a:t>
            </a:r>
            <a:r>
              <a:rPr lang="de-DE" dirty="0" smtClean="0"/>
              <a:t> </a:t>
            </a:r>
            <a:r>
              <a:rPr lang="de-DE" dirty="0" err="1" smtClean="0"/>
              <a:t>graded</a:t>
            </a:r>
            <a:r>
              <a:rPr lang="de-DE" dirty="0" smtClean="0"/>
              <a:t>. </a:t>
            </a:r>
            <a:r>
              <a:rPr lang="de-DE" dirty="0" err="1" smtClean="0"/>
              <a:t>However</a:t>
            </a:r>
            <a:r>
              <a:rPr lang="de-DE" dirty="0" smtClean="0"/>
              <a:t>, I will </a:t>
            </a:r>
            <a:r>
              <a:rPr lang="de-DE" dirty="0" err="1" smtClean="0"/>
              <a:t>give</a:t>
            </a:r>
            <a:r>
              <a:rPr lang="de-DE" dirty="0" smtClean="0"/>
              <a:t> </a:t>
            </a:r>
            <a:r>
              <a:rPr lang="de-DE" dirty="0" err="1" smtClean="0"/>
              <a:t>you</a:t>
            </a:r>
            <a:r>
              <a:rPr lang="de-DE" dirty="0" smtClean="0"/>
              <a:t> </a:t>
            </a:r>
            <a:r>
              <a:rPr lang="de-DE" dirty="0" err="1" smtClean="0"/>
              <a:t>some</a:t>
            </a:r>
            <a:r>
              <a:rPr lang="de-DE" dirty="0" smtClean="0"/>
              <a:t> </a:t>
            </a:r>
            <a:r>
              <a:rPr lang="de-DE" dirty="0" err="1" smtClean="0"/>
              <a:t>feedback</a:t>
            </a:r>
            <a:r>
              <a:rPr lang="de-DE" dirty="0" smtClean="0"/>
              <a:t> on </a:t>
            </a:r>
            <a:r>
              <a:rPr lang="de-DE" dirty="0" err="1" smtClean="0"/>
              <a:t>your</a:t>
            </a:r>
            <a:r>
              <a:rPr lang="de-DE" dirty="0" smtClean="0"/>
              <a:t> </a:t>
            </a:r>
            <a:r>
              <a:rPr lang="de-DE" dirty="0" err="1" smtClean="0"/>
              <a:t>language</a:t>
            </a:r>
            <a:r>
              <a:rPr lang="de-DE" dirty="0" smtClean="0"/>
              <a:t> </a:t>
            </a:r>
            <a:r>
              <a:rPr lang="de-DE" dirty="0" err="1" smtClean="0"/>
              <a:t>use</a:t>
            </a:r>
            <a:r>
              <a:rPr lang="de-DE" dirty="0" smtClean="0"/>
              <a:t>.</a:t>
            </a:r>
            <a:endParaRPr lang="en-GB" dirty="0"/>
          </a:p>
          <a:p>
            <a:endParaRPr lang="en-GB" dirty="0"/>
          </a:p>
        </p:txBody>
      </p:sp>
    </p:spTree>
    <p:extLst>
      <p:ext uri="{BB962C8B-B14F-4D97-AF65-F5344CB8AC3E}">
        <p14:creationId xmlns:p14="http://schemas.microsoft.com/office/powerpoint/2010/main" val="3820724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Reader</a:t>
            </a:r>
            <a:endParaRPr lang="en-US" dirty="0"/>
          </a:p>
        </p:txBody>
      </p:sp>
      <p:sp>
        <p:nvSpPr>
          <p:cNvPr id="3" name="Inhaltsplatzhalter 2"/>
          <p:cNvSpPr>
            <a:spLocks noGrp="1"/>
          </p:cNvSpPr>
          <p:nvPr>
            <p:ph idx="1"/>
          </p:nvPr>
        </p:nvSpPr>
        <p:spPr/>
        <p:txBody>
          <a:bodyPr/>
          <a:lstStyle/>
          <a:p>
            <a:pPr marL="0" indent="0">
              <a:buNone/>
            </a:pPr>
            <a:r>
              <a:rPr lang="en-US" dirty="0"/>
              <a:t>There is a </a:t>
            </a:r>
            <a:r>
              <a:rPr lang="en-US" dirty="0" smtClean="0"/>
              <a:t>reader in </a:t>
            </a:r>
            <a:r>
              <a:rPr lang="en-US" dirty="0"/>
              <a:t>the library </a:t>
            </a:r>
            <a:r>
              <a:rPr lang="en-US" dirty="0" smtClean="0"/>
              <a:t>(Technical English – Advanced Level) in </a:t>
            </a:r>
            <a:r>
              <a:rPr lang="en-US" dirty="0"/>
              <a:t>which you’ll find all the chapters listed in the </a:t>
            </a:r>
            <a:r>
              <a:rPr lang="en-US" dirty="0" smtClean="0"/>
              <a:t>course outline. </a:t>
            </a:r>
            <a:r>
              <a:rPr lang="en-US" dirty="0"/>
              <a:t>You can either photocopy or scan it. The </a:t>
            </a:r>
            <a:r>
              <a:rPr lang="en-US" dirty="0" smtClean="0"/>
              <a:t>reader </a:t>
            </a:r>
            <a:r>
              <a:rPr lang="en-US" dirty="0"/>
              <a:t>is in </a:t>
            </a:r>
            <a:r>
              <a:rPr lang="en-US" dirty="0" smtClean="0"/>
              <a:t>the “</a:t>
            </a:r>
            <a:r>
              <a:rPr lang="en-US" dirty="0" err="1" smtClean="0"/>
              <a:t>Semesterapparat</a:t>
            </a:r>
            <a:r>
              <a:rPr lang="en-US" dirty="0" smtClean="0"/>
              <a:t> Meyer/Bachmann”.</a:t>
            </a:r>
            <a:endParaRPr lang="en-US" dirty="0"/>
          </a:p>
        </p:txBody>
      </p:sp>
    </p:spTree>
    <p:extLst>
      <p:ext uri="{BB962C8B-B14F-4D97-AF65-F5344CB8AC3E}">
        <p14:creationId xmlns:p14="http://schemas.microsoft.com/office/powerpoint/2010/main" val="409270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Content </a:t>
            </a:r>
            <a:r>
              <a:rPr lang="de-DE" dirty="0" err="1" smtClean="0"/>
              <a:t>of</a:t>
            </a:r>
            <a:r>
              <a:rPr lang="de-DE" dirty="0" smtClean="0"/>
              <a:t> </a:t>
            </a:r>
            <a:r>
              <a:rPr lang="de-DE" dirty="0" err="1" smtClean="0"/>
              <a:t>the</a:t>
            </a:r>
            <a:r>
              <a:rPr lang="de-DE" dirty="0" smtClean="0"/>
              <a:t> </a:t>
            </a:r>
            <a:r>
              <a:rPr lang="de-DE" dirty="0" err="1" smtClean="0"/>
              <a:t>reader</a:t>
            </a:r>
            <a:endParaRPr lang="de-DE" dirty="0"/>
          </a:p>
        </p:txBody>
      </p:sp>
      <p:sp>
        <p:nvSpPr>
          <p:cNvPr id="3" name="Inhaltsplatzhalter 2"/>
          <p:cNvSpPr>
            <a:spLocks noGrp="1"/>
          </p:cNvSpPr>
          <p:nvPr>
            <p:ph idx="1"/>
          </p:nvPr>
        </p:nvSpPr>
        <p:spPr/>
        <p:txBody>
          <a:bodyPr>
            <a:normAutofit lnSpcReduction="10000"/>
          </a:bodyPr>
          <a:lstStyle/>
          <a:p>
            <a:r>
              <a:rPr lang="en-US" dirty="0" smtClean="0"/>
              <a:t>Vocabulary </a:t>
            </a:r>
            <a:r>
              <a:rPr lang="en-US" dirty="0"/>
              <a:t>and </a:t>
            </a:r>
            <a:r>
              <a:rPr lang="en-US" dirty="0" smtClean="0"/>
              <a:t>topics related to civil engineering</a:t>
            </a:r>
            <a:endParaRPr lang="en-US" dirty="0"/>
          </a:p>
          <a:p>
            <a:r>
              <a:rPr lang="en-US" dirty="0" smtClean="0"/>
              <a:t>Working </a:t>
            </a:r>
            <a:r>
              <a:rPr lang="en-US" dirty="0"/>
              <a:t>life </a:t>
            </a:r>
            <a:endParaRPr lang="de-DE" dirty="0"/>
          </a:p>
          <a:p>
            <a:r>
              <a:rPr lang="en-US" dirty="0"/>
              <a:t>Communication </a:t>
            </a:r>
            <a:r>
              <a:rPr lang="en-US" dirty="0" smtClean="0"/>
              <a:t>skills</a:t>
            </a:r>
          </a:p>
          <a:p>
            <a:endParaRPr lang="en-US" dirty="0"/>
          </a:p>
          <a:p>
            <a:r>
              <a:rPr lang="en-US" dirty="0" smtClean="0"/>
              <a:t>In-class exercises and activities</a:t>
            </a:r>
          </a:p>
          <a:p>
            <a:r>
              <a:rPr lang="en-US" dirty="0" smtClean="0"/>
              <a:t>Homework</a:t>
            </a:r>
          </a:p>
          <a:p>
            <a:r>
              <a:rPr lang="en-US" dirty="0" smtClean="0"/>
              <a:t>Self-study material</a:t>
            </a:r>
            <a:endParaRPr lang="de-DE" dirty="0"/>
          </a:p>
          <a:p>
            <a:endParaRPr lang="de-DE" dirty="0"/>
          </a:p>
        </p:txBody>
      </p:sp>
    </p:spTree>
    <p:extLst>
      <p:ext uri="{BB962C8B-B14F-4D97-AF65-F5344CB8AC3E}">
        <p14:creationId xmlns:p14="http://schemas.microsoft.com/office/powerpoint/2010/main" val="3598219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r>
              <a:rPr lang="en-GB" smtClean="0">
                <a:ln>
                  <a:noFill/>
                </a:ln>
              </a:rPr>
              <a:t>What you should bring to class</a:t>
            </a:r>
          </a:p>
        </p:txBody>
      </p:sp>
      <p:sp>
        <p:nvSpPr>
          <p:cNvPr id="21506" name="Inhaltsplatzhalter 2"/>
          <p:cNvSpPr>
            <a:spLocks noGrp="1"/>
          </p:cNvSpPr>
          <p:nvPr>
            <p:ph idx="1"/>
          </p:nvPr>
        </p:nvSpPr>
        <p:spPr/>
        <p:txBody>
          <a:bodyPr/>
          <a:lstStyle/>
          <a:p>
            <a:r>
              <a:rPr lang="en-GB" dirty="0" smtClean="0"/>
              <a:t>Reader</a:t>
            </a:r>
          </a:p>
          <a:p>
            <a:r>
              <a:rPr lang="en-GB" dirty="0" smtClean="0"/>
              <a:t>If possible, equipment to go online (tablet, netbook, laptop, smartphone, etc.)</a:t>
            </a:r>
          </a:p>
          <a:p>
            <a:pPr lvl="1"/>
            <a:r>
              <a:rPr lang="en-GB" dirty="0" smtClean="0"/>
              <a:t>Very useful: dictionaries online (</a:t>
            </a:r>
            <a:r>
              <a:rPr lang="en-GB" dirty="0" err="1" smtClean="0"/>
              <a:t>e.g</a:t>
            </a:r>
            <a:r>
              <a:rPr lang="en-GB" dirty="0" smtClean="0"/>
              <a:t> </a:t>
            </a:r>
            <a:r>
              <a:rPr lang="en-GB" dirty="0" smtClean="0">
                <a:hlinkClick r:id="rId2"/>
              </a:rPr>
              <a:t>www.dict.cc</a:t>
            </a:r>
            <a:r>
              <a:rPr lang="en-GB" dirty="0" smtClean="0"/>
              <a:t>), finding material for group work, etc.</a:t>
            </a:r>
          </a:p>
          <a:p>
            <a:r>
              <a:rPr lang="en-GB" dirty="0" smtClean="0"/>
              <a:t>BUT: Do not use these for personal matters during class!</a:t>
            </a:r>
          </a:p>
        </p:txBody>
      </p:sp>
    </p:spTree>
    <p:extLst>
      <p:ext uri="{BB962C8B-B14F-4D97-AF65-F5344CB8AC3E}">
        <p14:creationId xmlns:p14="http://schemas.microsoft.com/office/powerpoint/2010/main" val="25931432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0</TotalTime>
  <Words>573</Words>
  <Application>Microsoft Office PowerPoint</Application>
  <PresentationFormat>Bildschirmpräsentation (4:3)</PresentationFormat>
  <Paragraphs>40</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Garamond</vt:lpstr>
      <vt:lpstr>Wingdings</vt:lpstr>
      <vt:lpstr>Organisch</vt:lpstr>
      <vt:lpstr>Technical English for Civil Engineers</vt:lpstr>
      <vt:lpstr>How to get in touch</vt:lpstr>
      <vt:lpstr>Assignments/How to get credits</vt:lpstr>
      <vt:lpstr>Missed assignments</vt:lpstr>
      <vt:lpstr>Registration for the exam</vt:lpstr>
      <vt:lpstr>Presentation</vt:lpstr>
      <vt:lpstr>Reader</vt:lpstr>
      <vt:lpstr>Content of the reader</vt:lpstr>
      <vt:lpstr>What you should bring to class</vt:lpstr>
      <vt:lpstr>Attendance</vt:lpstr>
    </vt:vector>
  </TitlesOfParts>
  <Company>Hochschule Ruhr 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Meyer, Sandra</dc:creator>
  <cp:lastModifiedBy>Bachmann, Ingo</cp:lastModifiedBy>
  <cp:revision>83</cp:revision>
  <cp:lastPrinted>2015-09-23T11:53:51Z</cp:lastPrinted>
  <dcterms:created xsi:type="dcterms:W3CDTF">2015-03-18T07:08:53Z</dcterms:created>
  <dcterms:modified xsi:type="dcterms:W3CDTF">2017-10-04T15:36:13Z</dcterms:modified>
</cp:coreProperties>
</file>