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77" r:id="rId5"/>
    <p:sldId id="266" r:id="rId6"/>
    <p:sldId id="280" r:id="rId7"/>
    <p:sldId id="267" r:id="rId8"/>
    <p:sldId id="268" r:id="rId9"/>
    <p:sldId id="269" r:id="rId10"/>
    <p:sldId id="278" r:id="rId11"/>
    <p:sldId id="272" r:id="rId12"/>
    <p:sldId id="279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91780-17E4-4EDE-8831-27AEA0A55C5C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C857C9-DD74-43A7-9A36-605631F3FC5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de-DE" dirty="0"/>
            <a:t>Welcher Endungen haben die Wörter , die das Artikel “la“ haben?</a:t>
          </a:r>
        </a:p>
        <a:p>
          <a:pPr>
            <a:lnSpc>
              <a:spcPct val="100000"/>
            </a:lnSpc>
            <a:defRPr b="1"/>
          </a:pPr>
          <a:r>
            <a:rPr lang="de-DE" dirty="0"/>
            <a:t>Welche Endungen haben die Wörter, die das Artikel   „</a:t>
          </a:r>
          <a:r>
            <a:rPr lang="de-DE" dirty="0" err="1"/>
            <a:t>el</a:t>
          </a:r>
          <a:r>
            <a:rPr lang="de-DE" dirty="0"/>
            <a:t>“ haben? </a:t>
          </a:r>
        </a:p>
      </dgm:t>
    </dgm:pt>
    <dgm:pt modelId="{14EDC934-0C01-42AB-B603-6223A4487734}" type="parTrans" cxnId="{5F5B7365-144E-4634-921D-EDA6A48403A2}">
      <dgm:prSet/>
      <dgm:spPr/>
      <dgm:t>
        <a:bodyPr/>
        <a:lstStyle/>
        <a:p>
          <a:endParaRPr lang="de-DE"/>
        </a:p>
      </dgm:t>
    </dgm:pt>
    <dgm:pt modelId="{342F5BD6-607B-4734-B021-65F014D6174D}" type="sibTrans" cxnId="{5F5B7365-144E-4634-921D-EDA6A48403A2}">
      <dgm:prSet/>
      <dgm:spPr/>
      <dgm:t>
        <a:bodyPr/>
        <a:lstStyle/>
        <a:p>
          <a:endParaRPr lang="de-DE"/>
        </a:p>
      </dgm:t>
    </dgm:pt>
    <dgm:pt modelId="{36DD6A9D-B85E-4C28-BBDB-9FA13BF794F1}" type="pres">
      <dgm:prSet presAssocID="{AC791780-17E4-4EDE-8831-27AEA0A55C5C}" presName="Name0" presStyleCnt="0">
        <dgm:presLayoutVars>
          <dgm:dir/>
          <dgm:resizeHandles val="exact"/>
        </dgm:presLayoutVars>
      </dgm:prSet>
      <dgm:spPr/>
    </dgm:pt>
    <dgm:pt modelId="{BEB8A04A-CCE6-42CB-BE25-CC24F452989D}" type="pres">
      <dgm:prSet presAssocID="{DBC857C9-DD74-43A7-9A36-605631F3FC56}" presName="compNode" presStyleCnt="0"/>
      <dgm:spPr/>
    </dgm:pt>
    <dgm:pt modelId="{6E17C53C-5AF7-466F-A097-BFD916FD6BA0}" type="pres">
      <dgm:prSet presAssocID="{DBC857C9-DD74-43A7-9A36-605631F3FC56}" presName="pictRect" presStyleLbl="revTx" presStyleIdx="0" presStyleCnt="2">
        <dgm:presLayoutVars>
          <dgm:chMax val="0"/>
          <dgm:bulletEnabled/>
        </dgm:presLayoutVars>
      </dgm:prSet>
      <dgm:spPr/>
    </dgm:pt>
    <dgm:pt modelId="{9EA7E2BA-F5C9-4236-B410-3355C06D277D}" type="pres">
      <dgm:prSet presAssocID="{DBC857C9-DD74-43A7-9A36-605631F3FC56}" presName="textRect" presStyleLbl="revTx" presStyleIdx="1" presStyleCnt="2">
        <dgm:presLayoutVars>
          <dgm:bulletEnabled/>
        </dgm:presLayoutVars>
      </dgm:prSet>
      <dgm:spPr/>
    </dgm:pt>
  </dgm:ptLst>
  <dgm:cxnLst>
    <dgm:cxn modelId="{892B4127-5582-4010-B12A-57F1A1892DB9}" type="presOf" srcId="{DBC857C9-DD74-43A7-9A36-605631F3FC56}" destId="{6E17C53C-5AF7-466F-A097-BFD916FD6BA0}" srcOrd="0" destOrd="0" presId="urn:microsoft.com/office/officeart/2024/3/layout/hArchList1"/>
    <dgm:cxn modelId="{5F5B7365-144E-4634-921D-EDA6A48403A2}" srcId="{AC791780-17E4-4EDE-8831-27AEA0A55C5C}" destId="{DBC857C9-DD74-43A7-9A36-605631F3FC56}" srcOrd="0" destOrd="0" parTransId="{14EDC934-0C01-42AB-B603-6223A4487734}" sibTransId="{342F5BD6-607B-4734-B021-65F014D6174D}"/>
    <dgm:cxn modelId="{37B3C6B0-3CDF-476E-8D55-B02126BBEE37}" type="presOf" srcId="{AC791780-17E4-4EDE-8831-27AEA0A55C5C}" destId="{36DD6A9D-B85E-4C28-BBDB-9FA13BF794F1}" srcOrd="0" destOrd="0" presId="urn:microsoft.com/office/officeart/2024/3/layout/hArchList1"/>
    <dgm:cxn modelId="{C56C0608-C6C3-46DB-9C0D-CE0CCE259DC0}" type="presParOf" srcId="{36DD6A9D-B85E-4C28-BBDB-9FA13BF794F1}" destId="{BEB8A04A-CCE6-42CB-BE25-CC24F452989D}" srcOrd="0" destOrd="0" presId="urn:microsoft.com/office/officeart/2024/3/layout/hArchList1"/>
    <dgm:cxn modelId="{026446AD-B261-4EA9-BA15-59AE14343C5A}" type="presParOf" srcId="{BEB8A04A-CCE6-42CB-BE25-CC24F452989D}" destId="{6E17C53C-5AF7-466F-A097-BFD916FD6BA0}" srcOrd="0" destOrd="0" presId="urn:microsoft.com/office/officeart/2024/3/layout/hArchList1"/>
    <dgm:cxn modelId="{11A31B69-140C-421A-BFFE-D189B29C1964}" type="presParOf" srcId="{BEB8A04A-CCE6-42CB-BE25-CC24F452989D}" destId="{9EA7E2BA-F5C9-4236-B410-3355C06D277D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7C53C-5AF7-466F-A097-BFD916FD6BA0}">
      <dsp:nvSpPr>
        <dsp:cNvPr id="0" name=""/>
        <dsp:cNvSpPr/>
      </dsp:nvSpPr>
      <dsp:spPr>
        <a:xfrm>
          <a:off x="0" y="0"/>
          <a:ext cx="7090878" cy="78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1800" kern="1200" dirty="0"/>
            <a:t>Welcher Endungen haben die Wörter , die das Artikel “la“ haben?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1800" kern="1200" dirty="0"/>
            <a:t>Welche Endungen haben die Wörter, die das Artikel   „</a:t>
          </a:r>
          <a:r>
            <a:rPr lang="de-DE" sz="1800" kern="1200" dirty="0" err="1"/>
            <a:t>el</a:t>
          </a:r>
          <a:r>
            <a:rPr lang="de-DE" sz="1800" kern="1200" dirty="0"/>
            <a:t>“ haben? </a:t>
          </a:r>
        </a:p>
      </dsp:txBody>
      <dsp:txXfrm>
        <a:off x="0" y="0"/>
        <a:ext cx="7090878" cy="782981"/>
      </dsp:txXfrm>
    </dsp:sp>
    <dsp:sp modelId="{9EA7E2BA-F5C9-4236-B410-3355C06D277D}">
      <dsp:nvSpPr>
        <dsp:cNvPr id="0" name=""/>
        <dsp:cNvSpPr/>
      </dsp:nvSpPr>
      <dsp:spPr>
        <a:xfrm>
          <a:off x="0" y="782981"/>
          <a:ext cx="7090878" cy="202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BA8D7-EC67-259B-51A8-DF75FE298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0E0F99E-753B-0A22-B7FC-D69607BB6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94B275-E287-5C86-2F5F-3FF16B019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C7CBDD-4062-07BE-3B88-B14B6ECDC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426FFE-5DC6-D650-8B52-4882B5CA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704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59D8B8-B287-1673-DA4D-08B08465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4EEC5C-D4F4-41C8-3D50-9743EAAA1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8F9CEB-5B9A-BC1F-21FC-1F27491C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CB8DB7-0A01-294A-968C-D984DB8FF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424B40-550F-15F1-D2CA-44C147B3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159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4D780-684F-D541-55AA-FC5F0FAB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39ABA-6C54-BA84-018C-EE527707A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875209-AF89-C115-4918-455A1DD08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3AC6E9-9CE1-FA50-97F6-012786B6C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1753C8-F1AA-0EC6-A5A3-DD1FBEAD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38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E215C1-5CD4-14E9-65B3-425268F99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B8F2DC-9567-9496-9FBF-153FE75D5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7A61ADD-DC62-7446-EC76-607D909E7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A7FD06-FB6A-7718-73BB-5131493C7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88D782-2C7F-E3BF-07FC-99A3C262E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919847-CFAC-DABC-B58E-497B4212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051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A85C2E-AA4A-3420-28CA-77C4AEAC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7E9D552-2D58-13BF-3335-A8476C91E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2108BC-7802-7115-E97E-D8D10E7B6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C27114C-B0F6-3B2A-222A-7342CC9DA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7085B1C-1E75-3410-B389-7B7C697D4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14C0302-4087-FB7C-9256-EDF84E9C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4E26E7A-837A-A068-E5A5-7A8BAAB1D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8DD1F20-F7F6-D625-9B2E-0CA852EB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56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CD7016-5C3D-B928-1AF4-89E52FDB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010EC9C-AFB3-9509-09CB-3B8070EE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8084504-40E5-6216-D992-D0DC9EB1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F91D21-01FA-AC56-3396-B30938DB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59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DF62DF-68C2-1A4D-29DD-D8F8B6B92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89C69C2-4D9A-3A3E-6A48-4179D2B2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4471FA-6263-D97C-9289-A343A015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22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CC3925-1FC0-519B-1BC9-4D97906A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F196FE-F7E6-7971-FC42-E31607758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117AB6-3526-5F31-78A9-D07A7CA82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AD044B-8F3A-C736-4064-D4357753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CA7555-FFF5-E71D-3789-54C533F3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AE19D6-115D-733E-FC11-F1E038569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920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A0EE9E-BBF3-FC80-F99E-17D7C634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2712926-9E57-4467-1EC4-6566CA95C2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E4A883-05FD-A9EA-5CC0-B1B7493C2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4F7D49-CD8B-03AB-3F96-BD463E63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FC0049-112F-3971-0663-412D0293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FD96F9-391E-2202-1AC3-A76EEF1B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72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3E8F4F-6CCA-2D56-3A57-79FCEDC1C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F71EA1-368D-0DC4-B68A-A8081FACA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458113-F7DA-BC2B-2E0F-BEE6CAD65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0AE730-4EC9-39B6-CF2C-ECBE2BFB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E8AE2C-0DF3-B389-29C0-7399F504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2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AE51981-1365-B727-8F59-D19CE8E43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CB9168E-D55C-D814-1D25-E4DAEEE52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616390-EDD9-A318-BFF4-318D116C2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37ED96-B1F4-9BCB-E69A-9BD8CBC5A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CF0AAB-871F-A8EE-54E8-C6CDDB56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569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3EDED75-72A7-701F-2B9D-2C81F346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D27C03-7C1F-7EF1-B152-28746C252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396591-C4A7-6E34-B26E-B1BC55F42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EF5602-06FA-4742-8799-DF3E489E7611}" type="datetimeFigureOut">
              <a:rPr lang="de-DE" smtClean="0"/>
              <a:t>17.04.2026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80EEEB-916B-11F7-9E5F-78F065A20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13D801-B8C3-5291-5662-44B2CB6AB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EE3743-23FE-4C61-9B62-7CAD20B72E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572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svg"/><Relationship Id="rId12" Type="http://schemas.openxmlformats.org/officeDocument/2006/relationships/image" Target="../media/image1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12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0F48E-7AF3-4B44-82A4-01D9F057A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Lección</a:t>
            </a:r>
            <a:r>
              <a:rPr lang="en-GB" dirty="0"/>
              <a:t> 0</a:t>
            </a:r>
            <a:endParaRPr lang="es-P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3D28C0-9743-4F8B-BB5C-A95076A69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7" y="3702424"/>
            <a:ext cx="8881869" cy="2465294"/>
          </a:xfrm>
        </p:spPr>
        <p:txBody>
          <a:bodyPr/>
          <a:lstStyle/>
          <a:p>
            <a:r>
              <a:rPr lang="en-GB" dirty="0"/>
              <a:t>Mis </a:t>
            </a:r>
            <a:r>
              <a:rPr lang="en-GB" dirty="0" err="1"/>
              <a:t>primeras</a:t>
            </a:r>
            <a:r>
              <a:rPr lang="en-GB" dirty="0"/>
              <a:t> horas de </a:t>
            </a:r>
            <a:r>
              <a:rPr lang="en-GB" dirty="0" err="1"/>
              <a:t>español</a:t>
            </a:r>
            <a:endParaRPr lang="en-GB" dirty="0"/>
          </a:p>
          <a:p>
            <a:r>
              <a:rPr lang="en-GB" dirty="0"/>
              <a:t>Universo Ele A1 </a:t>
            </a:r>
            <a:r>
              <a:rPr lang="en-GB" dirty="0" err="1"/>
              <a:t>Intensivo</a:t>
            </a:r>
            <a:endParaRPr lang="en-GB" dirty="0"/>
          </a:p>
          <a:p>
            <a:r>
              <a:rPr lang="en-GB" dirty="0" err="1"/>
              <a:t>Prof.M.Bazalar</a:t>
            </a:r>
            <a:endParaRPr lang="en-GB" dirty="0"/>
          </a:p>
          <a:p>
            <a:r>
              <a:rPr lang="de-DE" dirty="0">
                <a:solidFill>
                  <a:schemeClr val="tx2"/>
                </a:solidFill>
              </a:rPr>
              <a:t>https://view.genial.ly/616c88a57d01460d4f5f4912</a:t>
            </a:r>
            <a:endParaRPr lang="en-GB" dirty="0">
              <a:solidFill>
                <a:schemeClr val="tx2"/>
              </a:solidFill>
            </a:endParaRPr>
          </a:p>
          <a:p>
            <a:endParaRPr lang="en-GB" dirty="0">
              <a:solidFill>
                <a:schemeClr val="tx2"/>
              </a:solidFill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22532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5CAA8-1DBC-4555-997D-CB60F40D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823581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nombre</a:t>
            </a:r>
            <a:r>
              <a:rPr lang="en-GB" dirty="0"/>
              <a:t> (s)y </a:t>
            </a:r>
            <a:r>
              <a:rPr lang="en-GB" dirty="0" err="1"/>
              <a:t>apellido</a:t>
            </a:r>
            <a:r>
              <a:rPr lang="en-GB" dirty="0"/>
              <a:t> (s)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s-P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27689C-DF6D-4302-8F3F-9A32D1247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1127" y="803186"/>
            <a:ext cx="3880937" cy="524862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s-PE" dirty="0"/>
          </a:p>
        </p:txBody>
      </p:sp>
      <p:pic>
        <p:nvPicPr>
          <p:cNvPr id="2050" name="Picture 2" descr="Resultado de imagen de como te llamas">
            <a:extLst>
              <a:ext uri="{FF2B5EF4-FFF2-40B4-BE49-F238E27FC236}">
                <a16:creationId xmlns:a16="http://schemas.microsoft.com/office/drawing/2014/main" id="{B69C20A7-97D5-4B38-B9D4-F387B788D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35" y="562245"/>
            <a:ext cx="6101857" cy="444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bgerundetes Rechteck 3"/>
          <p:cNvSpPr/>
          <p:nvPr/>
        </p:nvSpPr>
        <p:spPr>
          <a:xfrm>
            <a:off x="726140" y="1204632"/>
            <a:ext cx="4347883" cy="47961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Me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 err="1">
                <a:solidFill>
                  <a:schemeClr val="tx1"/>
                </a:solidFill>
              </a:rPr>
              <a:t>llamo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dirty="0"/>
              <a:t>Melisa </a:t>
            </a:r>
            <a:r>
              <a:rPr lang="de-DE" dirty="0" err="1"/>
              <a:t>Bazalar</a:t>
            </a:r>
            <a:r>
              <a:rPr lang="de-DE" dirty="0"/>
              <a:t> y </a:t>
            </a:r>
            <a:r>
              <a:rPr lang="de-DE" b="1" dirty="0" err="1">
                <a:solidFill>
                  <a:schemeClr val="tx1"/>
                </a:solidFill>
              </a:rPr>
              <a:t>soy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rgbClr val="00B0F0"/>
                </a:solidFill>
              </a:rPr>
              <a:t>de</a:t>
            </a:r>
            <a:r>
              <a:rPr lang="de-DE" dirty="0"/>
              <a:t> </a:t>
            </a:r>
            <a:r>
              <a:rPr lang="de-DE" dirty="0" err="1"/>
              <a:t>Perú</a:t>
            </a:r>
            <a:r>
              <a:rPr lang="de-DE" dirty="0"/>
              <a:t>.</a:t>
            </a:r>
          </a:p>
          <a:p>
            <a:pPr algn="ctr"/>
            <a:r>
              <a:rPr lang="de-DE" dirty="0"/>
              <a:t>y ¿</a:t>
            </a:r>
            <a:r>
              <a:rPr lang="de-DE" dirty="0" err="1"/>
              <a:t>tú</a:t>
            </a:r>
            <a:r>
              <a:rPr lang="de-DE" dirty="0"/>
              <a:t>?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sz="2400" b="1" dirty="0" err="1">
                <a:solidFill>
                  <a:schemeClr val="tx1"/>
                </a:solidFill>
              </a:rPr>
              <a:t>Soy</a:t>
            </a:r>
            <a:r>
              <a:rPr lang="de-DE" b="1" dirty="0">
                <a:solidFill>
                  <a:srgbClr val="00B0F0"/>
                </a:solidFill>
              </a:rPr>
              <a:t> </a:t>
            </a:r>
            <a:r>
              <a:rPr lang="de-DE" dirty="0"/>
              <a:t>Melisa </a:t>
            </a:r>
            <a:r>
              <a:rPr lang="de-DE" dirty="0" err="1"/>
              <a:t>Bazalar</a:t>
            </a:r>
            <a:r>
              <a:rPr lang="de-DE" dirty="0"/>
              <a:t> .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Mi </a:t>
            </a:r>
            <a:r>
              <a:rPr lang="de-DE" dirty="0" err="1"/>
              <a:t>nombre</a:t>
            </a:r>
            <a:r>
              <a:rPr lang="de-DE" dirty="0"/>
              <a:t> es Melisa y mi </a:t>
            </a:r>
            <a:r>
              <a:rPr lang="de-DE" dirty="0" err="1"/>
              <a:t>apellido</a:t>
            </a:r>
            <a:r>
              <a:rPr lang="de-DE" dirty="0"/>
              <a:t> es </a:t>
            </a:r>
            <a:r>
              <a:rPr lang="de-DE" dirty="0" err="1"/>
              <a:t>Bazalar</a:t>
            </a:r>
            <a:r>
              <a:rPr lang="de-DE" dirty="0"/>
              <a:t>. </a:t>
            </a:r>
          </a:p>
          <a:p>
            <a:pPr algn="ctr"/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7142150" y="5387694"/>
            <a:ext cx="3720353" cy="108473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rgbClr val="002060"/>
                </a:solidFill>
              </a:rPr>
              <a:t>El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nombre</a:t>
            </a:r>
            <a:r>
              <a:rPr lang="de-DE" dirty="0">
                <a:solidFill>
                  <a:srgbClr val="002060"/>
                </a:solidFill>
              </a:rPr>
              <a:t> ( der Name)</a:t>
            </a:r>
          </a:p>
          <a:p>
            <a:pPr algn="ctr"/>
            <a:r>
              <a:rPr lang="de-DE" dirty="0" err="1">
                <a:solidFill>
                  <a:srgbClr val="002060"/>
                </a:solidFill>
              </a:rPr>
              <a:t>El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apellido</a:t>
            </a:r>
            <a:r>
              <a:rPr lang="de-DE" dirty="0">
                <a:solidFill>
                  <a:srgbClr val="002060"/>
                </a:solidFill>
              </a:rPr>
              <a:t>( der Nachname)</a:t>
            </a:r>
          </a:p>
        </p:txBody>
      </p:sp>
    </p:spTree>
    <p:extLst>
      <p:ext uri="{BB962C8B-B14F-4D97-AF65-F5344CB8AC3E}">
        <p14:creationId xmlns:p14="http://schemas.microsoft.com/office/powerpoint/2010/main" val="7046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729A0-C279-02DA-C698-6B44D869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solidFill>
                  <a:schemeClr val="tx1"/>
                </a:solidFill>
              </a:rPr>
              <a:t>LLAMARSE</a:t>
            </a:r>
            <a:br>
              <a:rPr lang="es-PE" dirty="0">
                <a:solidFill>
                  <a:schemeClr val="tx1"/>
                </a:solidFill>
              </a:rPr>
            </a:br>
            <a:r>
              <a:rPr lang="es-PE" dirty="0">
                <a:solidFill>
                  <a:schemeClr val="tx1"/>
                </a:solidFill>
              </a:rPr>
              <a:t>(hei</a:t>
            </a:r>
            <a:r>
              <a:rPr lang="de-DE" dirty="0" err="1">
                <a:solidFill>
                  <a:schemeClr val="tx1"/>
                </a:solidFill>
              </a:rPr>
              <a:t>ßen</a:t>
            </a:r>
            <a:r>
              <a:rPr lang="de-DE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6042A6E-DF41-45EF-B5A2-4BF96AFB6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60" y="803275"/>
            <a:ext cx="6462078" cy="5154763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Yo				me llamo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Tú				te llamas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él /ella/ usted		se llama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nosotros/nosotras		nos llamamos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vosotros/vosotras		os llamáis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0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ellos /ellas/ustedes		se llaman</a:t>
            </a:r>
            <a:endParaRPr lang="es-PE" sz="2000" dirty="0">
              <a:solidFill>
                <a:schemeClr val="tx1"/>
              </a:solidFill>
              <a:latin typeface="Aharoni" panose="02010803020104030203" pitchFamily="2" charset="-79"/>
              <a:ea typeface="Calibri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8570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DE580-646D-922D-68C9-721521B9D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044F7-BA2C-1543-2DB4-2DC81A9B1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>
                <a:solidFill>
                  <a:schemeClr val="tx1"/>
                </a:solidFill>
              </a:rPr>
              <a:t>SER</a:t>
            </a:r>
            <a:br>
              <a:rPr lang="es-PE" dirty="0">
                <a:solidFill>
                  <a:schemeClr val="tx1"/>
                </a:solidFill>
              </a:rPr>
            </a:br>
            <a:r>
              <a:rPr lang="es-PE" dirty="0">
                <a:solidFill>
                  <a:schemeClr val="tx1"/>
                </a:solidFill>
              </a:rPr>
              <a:t>(sein)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D44A587-984A-3E96-383C-FF160E751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60" y="803275"/>
            <a:ext cx="6462078" cy="5154763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yo				soy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tú				eres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él /ella/ usted		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nosotros/nosotras	somos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vosotros/vosotras	sois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PE" sz="2400" b="1" dirty="0">
                <a:solidFill>
                  <a:schemeClr val="tx1"/>
                </a:solidFill>
              </a:rPr>
              <a:t>ellos /ellas/ustedes	son</a:t>
            </a:r>
            <a:endParaRPr lang="es-PE" sz="24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s-PE" dirty="0">
              <a:solidFill>
                <a:schemeClr val="tx1"/>
              </a:solidFill>
              <a:latin typeface="Aharoni" panose="02010803020104030203" pitchFamily="2" charset="-79"/>
              <a:ea typeface="Calibri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4607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1A6DD-CA63-4805-BBF2-61C314F3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clase</a:t>
            </a:r>
            <a:endParaRPr lang="es-P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DF991D-F81D-4998-BC24-213CA8960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PE" b="1" dirty="0"/>
              <a:t>¿Qué significa “libro”?</a:t>
            </a:r>
            <a:endParaRPr lang="es-PE" dirty="0"/>
          </a:p>
          <a:p>
            <a:r>
              <a:rPr lang="es-PE" b="1" dirty="0"/>
              <a:t>¿Cómo se escribe “hola”?			</a:t>
            </a:r>
            <a:endParaRPr lang="es-PE" sz="1200" dirty="0"/>
          </a:p>
          <a:p>
            <a:r>
              <a:rPr lang="es-PE" b="1" dirty="0"/>
              <a:t>¿Cómo se dice “Fenster” en español?</a:t>
            </a:r>
            <a:endParaRPr lang="es-PE" dirty="0"/>
          </a:p>
          <a:p>
            <a:r>
              <a:rPr lang="es-PE" b="1" dirty="0"/>
              <a:t>¿Puedes repetir por favor?</a:t>
            </a:r>
            <a:endParaRPr lang="es-PE" dirty="0"/>
          </a:p>
          <a:p>
            <a:r>
              <a:rPr lang="es-PE" b="1" dirty="0"/>
              <a:t>Más alto por favor</a:t>
            </a:r>
            <a:endParaRPr lang="es-PE" dirty="0"/>
          </a:p>
          <a:p>
            <a:r>
              <a:rPr lang="es-PE" b="1" dirty="0"/>
              <a:t>Más despacio por favor</a:t>
            </a:r>
            <a:endParaRPr lang="es-PE" dirty="0"/>
          </a:p>
          <a:p>
            <a:r>
              <a:rPr lang="es-PE" b="1" dirty="0"/>
              <a:t>Tengo una pregunta.</a:t>
            </a:r>
            <a:endParaRPr lang="es-PE" dirty="0"/>
          </a:p>
          <a:p>
            <a:r>
              <a:rPr lang="es-PE" b="1" dirty="0"/>
              <a:t>¿Está claro?</a:t>
            </a:r>
            <a:endParaRPr lang="es-PE" dirty="0"/>
          </a:p>
          <a:p>
            <a:r>
              <a:rPr lang="es-PE" b="1" dirty="0"/>
              <a:t>Abrir el libro en la página 4.</a:t>
            </a:r>
            <a:endParaRPr lang="es-PE" dirty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86995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34B3DA5-007A-EB3D-4EA3-A568CB7E8EC0}"/>
              </a:ext>
            </a:extLst>
          </p:cNvPr>
          <p:cNvSpPr/>
          <p:nvPr/>
        </p:nvSpPr>
        <p:spPr>
          <a:xfrm>
            <a:off x="1189822" y="1112704"/>
            <a:ext cx="9727894" cy="10576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SALUDOS Y DESPEDIDAS</a:t>
            </a:r>
          </a:p>
        </p:txBody>
      </p:sp>
      <p:pic>
        <p:nvPicPr>
          <p:cNvPr id="4" name="Grafik 3" descr="Hand, die sich zur Sonne streckt">
            <a:extLst>
              <a:ext uri="{FF2B5EF4-FFF2-40B4-BE49-F238E27FC236}">
                <a16:creationId xmlns:a16="http://schemas.microsoft.com/office/drawing/2014/main" id="{133F4C02-418A-8AFD-8C39-B2AE66FD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186" y="2710149"/>
            <a:ext cx="1662188" cy="1112704"/>
          </a:xfrm>
          <a:prstGeom prst="rect">
            <a:avLst/>
          </a:prstGeom>
        </p:spPr>
      </p:pic>
      <p:pic>
        <p:nvPicPr>
          <p:cNvPr id="6" name="Grafik 5" descr="dunkel (mittlere Sonne) Silhouette">
            <a:extLst>
              <a:ext uri="{FF2B5EF4-FFF2-40B4-BE49-F238E27FC236}">
                <a16:creationId xmlns:a16="http://schemas.microsoft.com/office/drawing/2014/main" id="{4E077581-F868-469C-ECED-52A87C263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6505" y="3084723"/>
            <a:ext cx="1287137" cy="914400"/>
          </a:xfrm>
          <a:prstGeom prst="rect">
            <a:avLst/>
          </a:prstGeom>
        </p:spPr>
      </p:pic>
      <p:pic>
        <p:nvPicPr>
          <p:cNvPr id="8" name="Grafik 7" descr="Tropischer Strand bei Sonnenuntergang">
            <a:extLst>
              <a:ext uri="{FF2B5EF4-FFF2-40B4-BE49-F238E27FC236}">
                <a16:creationId xmlns:a16="http://schemas.microsoft.com/office/drawing/2014/main" id="{D008624C-F1F2-F7C5-55CA-7293C86DC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153" y="2718412"/>
            <a:ext cx="2130699" cy="1421176"/>
          </a:xfrm>
          <a:prstGeom prst="rect">
            <a:avLst/>
          </a:prstGeom>
        </p:spPr>
      </p:pic>
      <p:pic>
        <p:nvPicPr>
          <p:cNvPr id="10" name="Grafik 9" descr="Halbmond am Nachthimmel">
            <a:extLst>
              <a:ext uri="{FF2B5EF4-FFF2-40B4-BE49-F238E27FC236}">
                <a16:creationId xmlns:a16="http://schemas.microsoft.com/office/drawing/2014/main" id="{74CD0996-94D4-11CD-D393-0D1635F7C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7771" y="2539387"/>
            <a:ext cx="2178681" cy="1454227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C9B1E901-0BD9-BCE4-056B-B66CD3604463}"/>
              </a:ext>
            </a:extLst>
          </p:cNvPr>
          <p:cNvSpPr/>
          <p:nvPr/>
        </p:nvSpPr>
        <p:spPr>
          <a:xfrm>
            <a:off x="1498294" y="4549966"/>
            <a:ext cx="2658211" cy="12889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¡Hola!</a:t>
            </a:r>
          </a:p>
          <a:p>
            <a:pPr algn="ctr"/>
            <a:r>
              <a:rPr lang="de-DE" dirty="0"/>
              <a:t>¡Buenos </a:t>
            </a:r>
            <a:r>
              <a:rPr lang="de-DE" dirty="0" err="1"/>
              <a:t>días</a:t>
            </a:r>
            <a:r>
              <a:rPr lang="de-DE" dirty="0"/>
              <a:t>!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69AE4B6-65C0-9E9E-7990-A7AC29878A13}"/>
              </a:ext>
            </a:extLst>
          </p:cNvPr>
          <p:cNvSpPr/>
          <p:nvPr/>
        </p:nvSpPr>
        <p:spPr>
          <a:xfrm>
            <a:off x="4766894" y="4549966"/>
            <a:ext cx="2658211" cy="12889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¡Hola!</a:t>
            </a:r>
          </a:p>
          <a:p>
            <a:pPr algn="ctr"/>
            <a:r>
              <a:rPr lang="de-DE" dirty="0"/>
              <a:t>¡Buenas </a:t>
            </a:r>
            <a:r>
              <a:rPr lang="de-DE" dirty="0" err="1"/>
              <a:t>tardes</a:t>
            </a:r>
            <a:r>
              <a:rPr lang="de-DE" dirty="0"/>
              <a:t>!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A7E08326-C298-FB33-CAC2-6281B149F843}"/>
              </a:ext>
            </a:extLst>
          </p:cNvPr>
          <p:cNvSpPr/>
          <p:nvPr/>
        </p:nvSpPr>
        <p:spPr>
          <a:xfrm>
            <a:off x="8259505" y="4549966"/>
            <a:ext cx="2658211" cy="12889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¡Hola!</a:t>
            </a:r>
          </a:p>
          <a:p>
            <a:pPr algn="ctr"/>
            <a:r>
              <a:rPr lang="de-DE" dirty="0"/>
              <a:t>¡Buenas </a:t>
            </a:r>
            <a:r>
              <a:rPr lang="de-DE" dirty="0" err="1"/>
              <a:t>noches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70362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C33DC-8FE1-4E3A-9546-42C9E267D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Comunicación</a:t>
            </a:r>
            <a:endParaRPr lang="es-PE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7F7DADDA-E3AA-4C6C-A7A5-4338F66FF3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18100" y="968188"/>
          <a:ext cx="6281736" cy="3941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912">
                  <a:extLst>
                    <a:ext uri="{9D8B030D-6E8A-4147-A177-3AD203B41FA5}">
                      <a16:colId xmlns:a16="http://schemas.microsoft.com/office/drawing/2014/main" val="1702737741"/>
                    </a:ext>
                  </a:extLst>
                </a:gridCol>
                <a:gridCol w="2093912">
                  <a:extLst>
                    <a:ext uri="{9D8B030D-6E8A-4147-A177-3AD203B41FA5}">
                      <a16:colId xmlns:a16="http://schemas.microsoft.com/office/drawing/2014/main" val="3520091138"/>
                    </a:ext>
                  </a:extLst>
                </a:gridCol>
                <a:gridCol w="2093912">
                  <a:extLst>
                    <a:ext uri="{9D8B030D-6E8A-4147-A177-3AD203B41FA5}">
                      <a16:colId xmlns:a16="http://schemas.microsoft.com/office/drawing/2014/main" val="1038292968"/>
                    </a:ext>
                  </a:extLst>
                </a:gridCol>
              </a:tblGrid>
              <a:tr h="861606">
                <a:tc>
                  <a:txBody>
                    <a:bodyPr/>
                    <a:lstStyle/>
                    <a:p>
                      <a:r>
                        <a:rPr lang="en-GB" dirty="0" err="1"/>
                        <a:t>Preguntar</a:t>
                      </a:r>
                      <a:endParaRPr lang="en-GB" dirty="0"/>
                    </a:p>
                    <a:p>
                      <a:r>
                        <a:rPr lang="en-GB" dirty="0"/>
                        <a:t>(</a:t>
                      </a:r>
                      <a:r>
                        <a:rPr lang="en-GB" dirty="0" err="1"/>
                        <a:t>fragen</a:t>
                      </a:r>
                      <a:r>
                        <a:rPr lang="en-GB" dirty="0"/>
                        <a:t>)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Presentarse</a:t>
                      </a:r>
                      <a:endParaRPr lang="en-GB" dirty="0"/>
                    </a:p>
                    <a:p>
                      <a:r>
                        <a:rPr lang="en-GB" dirty="0"/>
                        <a:t>(</a:t>
                      </a:r>
                      <a:r>
                        <a:rPr lang="en-GB" dirty="0" err="1"/>
                        <a:t>sich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vorstellen</a:t>
                      </a:r>
                      <a:r>
                        <a:rPr lang="en-GB" dirty="0"/>
                        <a:t>)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Reaccionar</a:t>
                      </a:r>
                      <a:endParaRPr lang="en-GB" dirty="0"/>
                    </a:p>
                    <a:p>
                      <a:r>
                        <a:rPr lang="en-GB" dirty="0"/>
                        <a:t>(</a:t>
                      </a:r>
                      <a:r>
                        <a:rPr lang="en-GB" dirty="0" err="1"/>
                        <a:t>reagieren</a:t>
                      </a:r>
                      <a:r>
                        <a:rPr lang="en-GB" dirty="0"/>
                        <a:t>)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12519"/>
                  </a:ext>
                </a:extLst>
              </a:tr>
              <a:tr h="1026519">
                <a:tc>
                  <a:txBody>
                    <a:bodyPr/>
                    <a:lstStyle/>
                    <a:p>
                      <a:r>
                        <a:rPr lang="en-GB" dirty="0"/>
                        <a:t>Y </a:t>
                      </a:r>
                      <a:r>
                        <a:rPr lang="en-GB" dirty="0" err="1"/>
                        <a:t>tú</a:t>
                      </a:r>
                      <a:r>
                        <a:rPr lang="en-GB" dirty="0"/>
                        <a:t>, ¿</a:t>
                      </a:r>
                      <a:r>
                        <a:rPr lang="en-GB" dirty="0" err="1"/>
                        <a:t>cómo</a:t>
                      </a:r>
                      <a:r>
                        <a:rPr lang="en-GB" dirty="0"/>
                        <a:t> </a:t>
                      </a:r>
                      <a:r>
                        <a:rPr lang="en-GB" dirty="0" err="1">
                          <a:highlight>
                            <a:srgbClr val="FFFF00"/>
                          </a:highlight>
                        </a:rPr>
                        <a:t>te</a:t>
                      </a: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GB" dirty="0"/>
                        <a:t>llamas?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Yo</a:t>
                      </a:r>
                      <a:r>
                        <a:rPr lang="en-GB" dirty="0"/>
                        <a:t> me </a:t>
                      </a:r>
                      <a:r>
                        <a:rPr lang="en-GB" dirty="0" err="1"/>
                        <a:t>llamo</a:t>
                      </a:r>
                      <a:r>
                        <a:rPr lang="en-GB" dirty="0"/>
                        <a:t>…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Encantad</a:t>
                      </a:r>
                      <a:r>
                        <a:rPr lang="en-GB" b="1" dirty="0" err="1">
                          <a:solidFill>
                            <a:schemeClr val="accent5"/>
                          </a:solidFill>
                        </a:rPr>
                        <a:t>o</a:t>
                      </a:r>
                      <a:r>
                        <a:rPr lang="en-GB" dirty="0"/>
                        <a:t>.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98595"/>
                  </a:ext>
                </a:extLst>
              </a:tr>
              <a:tr h="1026519">
                <a:tc>
                  <a:txBody>
                    <a:bodyPr/>
                    <a:lstStyle/>
                    <a:p>
                      <a:r>
                        <a:rPr lang="en-GB" dirty="0"/>
                        <a:t>Y </a:t>
                      </a:r>
                      <a:r>
                        <a:rPr lang="en-GB" dirty="0" err="1"/>
                        <a:t>usted</a:t>
                      </a:r>
                      <a:r>
                        <a:rPr lang="en-GB" dirty="0"/>
                        <a:t>, ¿</a:t>
                      </a:r>
                      <a:r>
                        <a:rPr lang="en-GB" dirty="0" err="1"/>
                        <a:t>cómo</a:t>
                      </a:r>
                      <a:r>
                        <a:rPr lang="en-GB" dirty="0"/>
                        <a:t> </a:t>
                      </a: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se</a:t>
                      </a:r>
                      <a:r>
                        <a:rPr lang="en-GB" dirty="0"/>
                        <a:t> llama?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Soy…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Encantad</a:t>
                      </a:r>
                      <a:r>
                        <a:rPr lang="en-GB" b="1" dirty="0" err="1">
                          <a:solidFill>
                            <a:schemeClr val="accent5"/>
                          </a:solidFill>
                        </a:rPr>
                        <a:t>a</a:t>
                      </a:r>
                      <a:r>
                        <a:rPr lang="en-GB" dirty="0"/>
                        <a:t>.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45526"/>
                  </a:ext>
                </a:extLst>
              </a:tr>
              <a:tr h="1026519">
                <a:tc>
                  <a:txBody>
                    <a:bodyPr/>
                    <a:lstStyle/>
                    <a:p>
                      <a:r>
                        <a:rPr lang="en-GB" dirty="0"/>
                        <a:t>Hola, ¿ </a:t>
                      </a:r>
                      <a:r>
                        <a:rPr lang="en-GB" dirty="0" err="1"/>
                        <a:t>qué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tal</a:t>
                      </a:r>
                      <a:r>
                        <a:rPr lang="en-GB" dirty="0"/>
                        <a:t>?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547691"/>
                  </a:ext>
                </a:extLst>
              </a:tr>
            </a:tbl>
          </a:graphicData>
        </a:graphic>
      </p:graphicFrame>
      <p:pic>
        <p:nvPicPr>
          <p:cNvPr id="6" name="Grafik 5" descr="Ein Bild, das Text, Screenshot, Website, Webseite enthält.&#10;&#10;Automatisch generierte Beschreibung">
            <a:extLst>
              <a:ext uri="{FF2B5EF4-FFF2-40B4-BE49-F238E27FC236}">
                <a16:creationId xmlns:a16="http://schemas.microsoft.com/office/drawing/2014/main" id="{A2E4A715-C833-B131-4160-A760FB20A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7" t="35085" r="74206" b="36960"/>
          <a:stretch/>
        </p:blipFill>
        <p:spPr bwMode="auto">
          <a:xfrm>
            <a:off x="9854303" y="5133443"/>
            <a:ext cx="730250" cy="946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D5B94F3-6F1C-0508-B4FF-B1DF058BD1FF}"/>
              </a:ext>
            </a:extLst>
          </p:cNvPr>
          <p:cNvSpPr/>
          <p:nvPr/>
        </p:nvSpPr>
        <p:spPr>
          <a:xfrm>
            <a:off x="10705381" y="5408762"/>
            <a:ext cx="730250" cy="6708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 err="1"/>
              <a:t>Pág</a:t>
            </a:r>
            <a:r>
              <a:rPr lang="de-DE" dirty="0"/>
              <a:t>. 10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428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F7625-810A-4E85-836E-F76FA62BC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Mis primeras palabras en español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15AB6D-B23D-4BEC-86A2-437CC4127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 palabra </a:t>
            </a:r>
            <a:r>
              <a:rPr lang="en-GB" dirty="0" err="1"/>
              <a:t>mercado</a:t>
            </a:r>
            <a:r>
              <a:rPr lang="en-GB" dirty="0"/>
              <a:t> es “ </a:t>
            </a:r>
            <a:r>
              <a:rPr lang="en-GB" dirty="0" err="1"/>
              <a:t>Markt</a:t>
            </a:r>
            <a:r>
              <a:rPr lang="en-GB" dirty="0"/>
              <a:t>” , ¿</a:t>
            </a:r>
            <a:r>
              <a:rPr lang="en-GB" dirty="0" err="1"/>
              <a:t>verdad</a:t>
            </a:r>
            <a:r>
              <a:rPr lang="en-GB" dirty="0"/>
              <a:t>?</a:t>
            </a:r>
          </a:p>
          <a:p>
            <a:pPr marL="0" indent="0">
              <a:buNone/>
            </a:pPr>
            <a:r>
              <a:rPr lang="en-GB" dirty="0"/>
              <a:t>	Creo que </a:t>
            </a:r>
            <a:r>
              <a:rPr lang="en-GB" dirty="0" err="1"/>
              <a:t>sí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	Creo que no.</a:t>
            </a:r>
          </a:p>
          <a:p>
            <a:pPr marL="0" indent="0">
              <a:buNone/>
            </a:pPr>
            <a:r>
              <a:rPr lang="en-GB" dirty="0"/>
              <a:t> 	No </a:t>
            </a:r>
            <a:r>
              <a:rPr lang="en-GB" dirty="0" err="1"/>
              <a:t>sé</a:t>
            </a:r>
            <a:r>
              <a:rPr lang="en-GB" dirty="0"/>
              <a:t>.</a:t>
            </a:r>
            <a:endParaRPr lang="es-PE" dirty="0"/>
          </a:p>
        </p:txBody>
      </p:sp>
      <p:sp>
        <p:nvSpPr>
          <p:cNvPr id="5" name="Textfeld 4"/>
          <p:cNvSpPr txBox="1"/>
          <p:nvPr/>
        </p:nvSpPr>
        <p:spPr>
          <a:xfrm>
            <a:off x="10685929" y="5782235"/>
            <a:ext cx="89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Pág.11</a:t>
            </a:r>
          </a:p>
        </p:txBody>
      </p:sp>
      <p:pic>
        <p:nvPicPr>
          <p:cNvPr id="6" name="Grafik 5" descr="Ein Bild, das Text, Screenshot, Website, Webseite enthält.&#10;&#10;Automatisch generierte Beschreibung">
            <a:extLst>
              <a:ext uri="{FF2B5EF4-FFF2-40B4-BE49-F238E27FC236}">
                <a16:creationId xmlns:a16="http://schemas.microsoft.com/office/drawing/2014/main" id="{30E3570B-50AC-96B9-AC24-E276986A1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7" t="35085" r="74206" b="36960"/>
          <a:stretch/>
        </p:blipFill>
        <p:spPr bwMode="auto">
          <a:xfrm>
            <a:off x="10847654" y="4836085"/>
            <a:ext cx="730250" cy="946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547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¿</a:t>
            </a:r>
            <a:r>
              <a:rPr lang="de-DE" dirty="0" err="1"/>
              <a:t>Cómo</a:t>
            </a:r>
            <a:r>
              <a:rPr lang="de-DE" dirty="0"/>
              <a:t> se </a:t>
            </a:r>
            <a:r>
              <a:rPr lang="de-DE" dirty="0" err="1"/>
              <a:t>dice</a:t>
            </a:r>
            <a:r>
              <a:rPr lang="de-DE" dirty="0"/>
              <a:t>  „ Fenster“ en  </a:t>
            </a:r>
            <a:r>
              <a:rPr lang="de-DE" dirty="0" err="1"/>
              <a:t>español</a:t>
            </a:r>
            <a:r>
              <a:rPr lang="de-DE" dirty="0"/>
              <a:t>? </a:t>
            </a:r>
          </a:p>
          <a:p>
            <a:r>
              <a:rPr lang="de-DE" dirty="0"/>
              <a:t>Se </a:t>
            </a:r>
            <a:r>
              <a:rPr lang="de-DE" dirty="0" err="1"/>
              <a:t>dice</a:t>
            </a:r>
            <a:r>
              <a:rPr lang="de-DE" dirty="0"/>
              <a:t>  </a:t>
            </a:r>
            <a:r>
              <a:rPr lang="de-DE" dirty="0" err="1"/>
              <a:t>ventana</a:t>
            </a:r>
            <a:r>
              <a:rPr lang="de-DE" dirty="0"/>
              <a:t>.  </a:t>
            </a:r>
          </a:p>
          <a:p>
            <a:r>
              <a:rPr lang="de-DE" dirty="0"/>
              <a:t>Y ¿</a:t>
            </a:r>
            <a:r>
              <a:rPr lang="de-DE" dirty="0" err="1"/>
              <a:t>cómo</a:t>
            </a:r>
            <a:r>
              <a:rPr lang="de-DE" dirty="0"/>
              <a:t> se </a:t>
            </a:r>
            <a:r>
              <a:rPr lang="de-DE" dirty="0" err="1"/>
              <a:t>escribe</a:t>
            </a:r>
            <a:r>
              <a:rPr lang="de-DE" dirty="0"/>
              <a:t>?</a:t>
            </a:r>
          </a:p>
          <a:p>
            <a:r>
              <a:rPr lang="de-DE" dirty="0"/>
              <a:t>Se </a:t>
            </a:r>
            <a:r>
              <a:rPr lang="de-DE" dirty="0" err="1"/>
              <a:t>escribe</a:t>
            </a:r>
            <a:r>
              <a:rPr lang="de-DE" dirty="0"/>
              <a:t>  </a:t>
            </a:r>
            <a:r>
              <a:rPr lang="de-DE" dirty="0" err="1"/>
              <a:t>uve</a:t>
            </a:r>
            <a:r>
              <a:rPr lang="de-DE" dirty="0"/>
              <a:t>- e-</a:t>
            </a:r>
            <a:r>
              <a:rPr lang="de-DE" dirty="0" err="1"/>
              <a:t>ene</a:t>
            </a:r>
            <a:r>
              <a:rPr lang="de-DE" dirty="0"/>
              <a:t>- </a:t>
            </a:r>
            <a:r>
              <a:rPr lang="de-DE" dirty="0" err="1"/>
              <a:t>te</a:t>
            </a:r>
            <a:r>
              <a:rPr lang="de-DE" dirty="0"/>
              <a:t>- a- </a:t>
            </a:r>
            <a:r>
              <a:rPr lang="de-DE" dirty="0" err="1"/>
              <a:t>ene</a:t>
            </a:r>
            <a:r>
              <a:rPr lang="de-DE" dirty="0"/>
              <a:t>- a ( </a:t>
            </a:r>
            <a:r>
              <a:rPr lang="de-DE" dirty="0" err="1"/>
              <a:t>ventana</a:t>
            </a:r>
            <a:r>
              <a:rPr lang="de-DE" dirty="0"/>
              <a:t>)</a:t>
            </a:r>
          </a:p>
          <a:p>
            <a:r>
              <a:rPr lang="de-DE" dirty="0"/>
              <a:t>Gracias.</a:t>
            </a:r>
          </a:p>
          <a:p>
            <a:r>
              <a:rPr lang="de-DE" dirty="0"/>
              <a:t> De </a:t>
            </a:r>
            <a:r>
              <a:rPr lang="de-DE" dirty="0" err="1"/>
              <a:t>nada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Ejercicio</a:t>
            </a:r>
            <a:r>
              <a:rPr lang="de-DE" dirty="0"/>
              <a:t> del </a:t>
            </a:r>
            <a:r>
              <a:rPr lang="de-DE" dirty="0" err="1"/>
              <a:t>libro</a:t>
            </a:r>
            <a:r>
              <a:rPr lang="de-DE" dirty="0"/>
              <a:t> </a:t>
            </a:r>
            <a:r>
              <a:rPr lang="de-DE" dirty="0" err="1"/>
              <a:t>para</a:t>
            </a:r>
            <a:r>
              <a:rPr lang="de-DE" dirty="0"/>
              <a:t> </a:t>
            </a:r>
            <a:r>
              <a:rPr lang="de-DE" dirty="0" err="1"/>
              <a:t>preguntar</a:t>
            </a:r>
            <a:r>
              <a:rPr lang="de-DE" dirty="0"/>
              <a:t> y </a:t>
            </a:r>
            <a:r>
              <a:rPr lang="de-DE" dirty="0" err="1"/>
              <a:t>deletrear</a:t>
            </a:r>
            <a:endParaRPr lang="de-DE" dirty="0"/>
          </a:p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232" y="2020094"/>
            <a:ext cx="23050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0596282" y="6140824"/>
            <a:ext cx="89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Pág.13</a:t>
            </a:r>
          </a:p>
        </p:txBody>
      </p:sp>
      <p:pic>
        <p:nvPicPr>
          <p:cNvPr id="6" name="Grafik 5" descr="Ein Bild, das Text, Screenshot, Website, Webseite enthält.&#10;&#10;Automatisch generierte Beschreibung">
            <a:extLst>
              <a:ext uri="{FF2B5EF4-FFF2-40B4-BE49-F238E27FC236}">
                <a16:creationId xmlns:a16="http://schemas.microsoft.com/office/drawing/2014/main" id="{821CEAFA-8B93-1263-4358-02ADA3FC9C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17" t="35085" r="74206" b="36960"/>
          <a:stretch/>
        </p:blipFill>
        <p:spPr bwMode="auto">
          <a:xfrm>
            <a:off x="10397766" y="5194674"/>
            <a:ext cx="730250" cy="946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5933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F1C90-C22E-8997-64F6-75DB74B382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11519" y="204130"/>
            <a:ext cx="2097087" cy="774700"/>
          </a:xfrm>
        </p:spPr>
        <p:txBody>
          <a:bodyPr anchor="t">
            <a:normAutofit fontScale="90000"/>
          </a:bodyPr>
          <a:lstStyle/>
          <a:p>
            <a:pPr algn="l"/>
            <a:r>
              <a:rPr lang="de-DE" sz="3600" b="1" dirty="0">
                <a:solidFill>
                  <a:schemeClr val="tx1"/>
                </a:solidFill>
              </a:rPr>
              <a:t>El </a:t>
            </a:r>
            <a:r>
              <a:rPr lang="de-DE" sz="3600" b="1" dirty="0" err="1">
                <a:solidFill>
                  <a:schemeClr val="tx1"/>
                </a:solidFill>
              </a:rPr>
              <a:t>artículo</a:t>
            </a:r>
            <a:endParaRPr lang="de-DE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36" name="Inhaltsplatzhalter 2">
            <a:extLst>
              <a:ext uri="{FF2B5EF4-FFF2-40B4-BE49-F238E27FC236}">
                <a16:creationId xmlns:a16="http://schemas.microsoft.com/office/drawing/2014/main" id="{30F0F71C-880C-F106-AD08-2144DC0764C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4003984" y="5517389"/>
          <a:ext cx="7090878" cy="985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 descr="Tisch und Stühle Silhouette">
            <a:extLst>
              <a:ext uri="{FF2B5EF4-FFF2-40B4-BE49-F238E27FC236}">
                <a16:creationId xmlns:a16="http://schemas.microsoft.com/office/drawing/2014/main" id="{985160F0-6092-B55B-0554-446729DD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80336" y="591480"/>
            <a:ext cx="1415664" cy="1123950"/>
          </a:xfrm>
          <a:prstGeom prst="rect">
            <a:avLst/>
          </a:prstGeom>
        </p:spPr>
      </p:pic>
      <p:pic>
        <p:nvPicPr>
          <p:cNvPr id="7" name="Grafik 6" descr="Aufgeschlagenes Buch">
            <a:extLst>
              <a:ext uri="{FF2B5EF4-FFF2-40B4-BE49-F238E27FC236}">
                <a16:creationId xmlns:a16="http://schemas.microsoft.com/office/drawing/2014/main" id="{0D71FF5C-4612-E701-48C0-331D78C2B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6300" y="1340611"/>
            <a:ext cx="1919288" cy="1275131"/>
          </a:xfrm>
          <a:prstGeom prst="rect">
            <a:avLst/>
          </a:prstGeom>
        </p:spPr>
      </p:pic>
      <p:pic>
        <p:nvPicPr>
          <p:cNvPr id="32" name="Grafik 31" descr="Vintage-Holzstuhl">
            <a:extLst>
              <a:ext uri="{FF2B5EF4-FFF2-40B4-BE49-F238E27FC236}">
                <a16:creationId xmlns:a16="http://schemas.microsoft.com/office/drawing/2014/main" id="{672CF6EC-F3EC-26DE-AEB2-140DFC87B63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9845" t="-1021" b="-1"/>
          <a:stretch>
            <a:fillRect/>
          </a:stretch>
        </p:blipFill>
        <p:spPr>
          <a:xfrm>
            <a:off x="4677123" y="2954649"/>
            <a:ext cx="1756597" cy="1366787"/>
          </a:xfrm>
          <a:prstGeom prst="rect">
            <a:avLst/>
          </a:prstGeom>
        </p:spPr>
      </p:pic>
      <p:pic>
        <p:nvPicPr>
          <p:cNvPr id="37" name="Grafik 36" descr="Person, die im Notizbuch schreibt">
            <a:extLst>
              <a:ext uri="{FF2B5EF4-FFF2-40B4-BE49-F238E27FC236}">
                <a16:creationId xmlns:a16="http://schemas.microsoft.com/office/drawing/2014/main" id="{941E3AFD-C75C-94FF-8348-95D922FA7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-1589" r="42259"/>
          <a:stretch>
            <a:fillRect/>
          </a:stretch>
        </p:blipFill>
        <p:spPr>
          <a:xfrm>
            <a:off x="7984729" y="3128169"/>
            <a:ext cx="1919288" cy="1830388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1B48F831-667C-D3E7-DCDA-C543178C257B}"/>
              </a:ext>
            </a:extLst>
          </p:cNvPr>
          <p:cNvSpPr/>
          <p:nvPr/>
        </p:nvSpPr>
        <p:spPr>
          <a:xfrm>
            <a:off x="4339403" y="1663740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4"/>
                </a:solidFill>
              </a:rPr>
              <a:t>la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mesa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71F5ED95-D9E2-C8D0-5363-AD82F1144F7C}"/>
              </a:ext>
            </a:extLst>
          </p:cNvPr>
          <p:cNvSpPr/>
          <p:nvPr/>
        </p:nvSpPr>
        <p:spPr>
          <a:xfrm>
            <a:off x="4541778" y="4434079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4"/>
                </a:solidFill>
              </a:rPr>
              <a:t>la</a:t>
            </a:r>
            <a:r>
              <a:rPr lang="de-DE" dirty="0">
                <a:solidFill>
                  <a:schemeClr val="tx1"/>
                </a:solidFill>
              </a:rPr>
              <a:t>  </a:t>
            </a:r>
            <a:r>
              <a:rPr lang="de-DE" dirty="0" err="1">
                <a:solidFill>
                  <a:schemeClr val="tx1"/>
                </a:solidFill>
              </a:rPr>
              <a:t>silla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6BFCB36E-6088-FFC8-C6C1-1845B6BEC745}"/>
              </a:ext>
            </a:extLst>
          </p:cNvPr>
          <p:cNvSpPr/>
          <p:nvPr/>
        </p:nvSpPr>
        <p:spPr>
          <a:xfrm>
            <a:off x="9340187" y="1397617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accent5"/>
                </a:solidFill>
              </a:rPr>
              <a:t>el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libro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43" name="Grafik 42" descr="Nahaufnahme einer Karte">
            <a:extLst>
              <a:ext uri="{FF2B5EF4-FFF2-40B4-BE49-F238E27FC236}">
                <a16:creationId xmlns:a16="http://schemas.microsoft.com/office/drawing/2014/main" id="{0F65462A-C6A3-5925-77F7-8149ED3641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840" y="962256"/>
            <a:ext cx="1947333" cy="1314450"/>
          </a:xfrm>
          <a:prstGeom prst="rect">
            <a:avLst/>
          </a:prstGeom>
        </p:spPr>
      </p:pic>
      <p:sp>
        <p:nvSpPr>
          <p:cNvPr id="44" name="Rechteck 43">
            <a:extLst>
              <a:ext uri="{FF2B5EF4-FFF2-40B4-BE49-F238E27FC236}">
                <a16:creationId xmlns:a16="http://schemas.microsoft.com/office/drawing/2014/main" id="{8D510ED9-427D-B053-F090-BF2B73A4B788}"/>
              </a:ext>
            </a:extLst>
          </p:cNvPr>
          <p:cNvSpPr/>
          <p:nvPr/>
        </p:nvSpPr>
        <p:spPr>
          <a:xfrm>
            <a:off x="561923" y="2615742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accent5"/>
                </a:solidFill>
              </a:rPr>
              <a:t>el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mapa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46" name="Grafik 45" descr="Farbige und schwarzweiße Fotos von bekannten Sehenswürdigkeiten">
            <a:extLst>
              <a:ext uri="{FF2B5EF4-FFF2-40B4-BE49-F238E27FC236}">
                <a16:creationId xmlns:a16="http://schemas.microsoft.com/office/drawing/2014/main" id="{8D7ECC68-FD60-FE89-1AEB-D75DF29275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8103" y="4573352"/>
            <a:ext cx="1947334" cy="1384771"/>
          </a:xfrm>
          <a:prstGeom prst="rect">
            <a:avLst/>
          </a:prstGeom>
        </p:spPr>
      </p:pic>
      <p:sp>
        <p:nvSpPr>
          <p:cNvPr id="47" name="Rechteck 46">
            <a:extLst>
              <a:ext uri="{FF2B5EF4-FFF2-40B4-BE49-F238E27FC236}">
                <a16:creationId xmlns:a16="http://schemas.microsoft.com/office/drawing/2014/main" id="{E2E5EEF9-7373-B267-7158-89707B7E3DBB}"/>
              </a:ext>
            </a:extLst>
          </p:cNvPr>
          <p:cNvSpPr/>
          <p:nvPr/>
        </p:nvSpPr>
        <p:spPr>
          <a:xfrm>
            <a:off x="1296957" y="6017734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4"/>
                </a:solidFill>
              </a:rPr>
              <a:t>la </a:t>
            </a:r>
            <a:r>
              <a:rPr lang="de-DE" dirty="0" err="1">
                <a:solidFill>
                  <a:schemeClr val="tx1"/>
                </a:solidFill>
              </a:rPr>
              <a:t>foto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AF0C0148-A3DB-7A86-12B8-CF1E9B9F1F97}"/>
              </a:ext>
            </a:extLst>
          </p:cNvPr>
          <p:cNvSpPr/>
          <p:nvPr/>
        </p:nvSpPr>
        <p:spPr>
          <a:xfrm>
            <a:off x="9999243" y="3640604"/>
            <a:ext cx="2097530" cy="6375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accent5"/>
                </a:solidFill>
              </a:rPr>
              <a:t>el</a:t>
            </a:r>
            <a:r>
              <a:rPr lang="de-DE" b="1" dirty="0">
                <a:solidFill>
                  <a:schemeClr val="accent5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bolígrafo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50" name="Grafik 49" descr="Fragezeichen mit einfarbiger Füllung">
            <a:extLst>
              <a:ext uri="{FF2B5EF4-FFF2-40B4-BE49-F238E27FC236}">
                <a16:creationId xmlns:a16="http://schemas.microsoft.com/office/drawing/2014/main" id="{DD4B28AB-2A0E-8B3B-CB98-BA30671561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57591" y="54221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7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22D57A2-333D-7BD8-A1DC-F942BD42253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8562" t="21585" r="10021" b="10581"/>
          <a:stretch>
            <a:fillRect/>
          </a:stretch>
        </p:blipFill>
        <p:spPr>
          <a:xfrm>
            <a:off x="381001" y="770021"/>
            <a:ext cx="5955925" cy="5158498"/>
          </a:xfrm>
          <a:prstGeom prst="rect">
            <a:avLst/>
          </a:prstGeom>
          <a:ln w="12700">
            <a:noFill/>
          </a:ln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8F31AB17-302D-2065-7363-725F4B8BDF9F}"/>
              </a:ext>
            </a:extLst>
          </p:cNvPr>
          <p:cNvSpPr/>
          <p:nvPr/>
        </p:nvSpPr>
        <p:spPr>
          <a:xfrm>
            <a:off x="6718538" y="679449"/>
            <a:ext cx="5211524" cy="515849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r>
              <a:rPr lang="en-US" b="1" dirty="0">
                <a:solidFill>
                  <a:schemeClr val="tx1"/>
                </a:solidFill>
              </a:rPr>
              <a:t>Die </a:t>
            </a:r>
            <a:r>
              <a:rPr lang="en-US" b="1" u="sng" dirty="0" err="1">
                <a:solidFill>
                  <a:schemeClr val="tx1"/>
                </a:solidFill>
              </a:rPr>
              <a:t>meisten</a:t>
            </a:r>
            <a:r>
              <a:rPr lang="en-US" b="1" dirty="0">
                <a:solidFill>
                  <a:schemeClr val="tx1"/>
                </a:solidFill>
              </a:rPr>
              <a:t>  Substantive  </a:t>
            </a:r>
            <a:r>
              <a:rPr lang="en-US" b="1" dirty="0">
                <a:solidFill>
                  <a:srgbClr val="FF0000"/>
                </a:solidFill>
              </a:rPr>
              <a:t>auf –o </a:t>
            </a:r>
            <a:r>
              <a:rPr lang="en-US" b="1" dirty="0" err="1">
                <a:solidFill>
                  <a:schemeClr val="tx1"/>
                </a:solidFill>
              </a:rPr>
              <a:t>sind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maskulin</a:t>
            </a:r>
            <a:r>
              <a:rPr lang="en-US" b="1" dirty="0">
                <a:solidFill>
                  <a:schemeClr val="tx1"/>
                </a:solidFill>
              </a:rPr>
              <a:t> / </a:t>
            </a:r>
            <a:r>
              <a:rPr lang="en-US" b="1" dirty="0">
                <a:solidFill>
                  <a:srgbClr val="FF0000"/>
                </a:solidFill>
              </a:rPr>
              <a:t>auf –a </a:t>
            </a:r>
            <a:r>
              <a:rPr lang="en-US" b="1" dirty="0" err="1">
                <a:solidFill>
                  <a:schemeClr val="tx1"/>
                </a:solidFill>
              </a:rPr>
              <a:t>sind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u="sng" dirty="0" err="1">
                <a:solidFill>
                  <a:schemeClr val="tx1"/>
                </a:solidFill>
              </a:rPr>
              <a:t>meisten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feminin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endParaRPr lang="en-US" dirty="0">
              <a:solidFill>
                <a:schemeClr val="tx1"/>
              </a:solidFill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r>
              <a:rPr lang="en-US" b="1" dirty="0">
                <a:solidFill>
                  <a:schemeClr val="tx1"/>
                </a:solidFill>
              </a:rPr>
              <a:t>Andere Substantive die auf </a:t>
            </a:r>
            <a:r>
              <a:rPr lang="en-US" b="1" dirty="0">
                <a:solidFill>
                  <a:srgbClr val="FF0000"/>
                </a:solidFill>
              </a:rPr>
              <a:t>–e </a:t>
            </a:r>
            <a:r>
              <a:rPr lang="en-US" b="1" dirty="0" err="1">
                <a:solidFill>
                  <a:schemeClr val="tx1"/>
                </a:solidFill>
              </a:rPr>
              <a:t>enden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können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maskulin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oder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femenin</a:t>
            </a:r>
            <a:r>
              <a:rPr lang="en-US" b="1" dirty="0">
                <a:solidFill>
                  <a:schemeClr val="tx1"/>
                </a:solidFill>
              </a:rPr>
              <a:t> sein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endParaRPr lang="en-US" dirty="0">
              <a:solidFill>
                <a:schemeClr val="tx1"/>
              </a:solidFill>
            </a:endParaRP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r>
              <a:rPr lang="en-US" dirty="0">
                <a:solidFill>
                  <a:schemeClr val="tx1"/>
                </a:solidFill>
              </a:rPr>
              <a:t>La </a:t>
            </a:r>
            <a:r>
              <a:rPr lang="en-US" dirty="0" err="1">
                <a:solidFill>
                  <a:schemeClr val="tx1"/>
                </a:solidFill>
              </a:rPr>
              <a:t>noche</a:t>
            </a:r>
            <a:endParaRPr lang="en-US" dirty="0">
              <a:solidFill>
                <a:schemeClr val="tx1"/>
              </a:solidFill>
            </a:endParaRP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r>
              <a:rPr lang="en-US" dirty="0">
                <a:solidFill>
                  <a:schemeClr val="tx1"/>
                </a:solidFill>
              </a:rPr>
              <a:t>La </a:t>
            </a:r>
            <a:r>
              <a:rPr lang="en-US" dirty="0" err="1">
                <a:solidFill>
                  <a:schemeClr val="tx1"/>
                </a:solidFill>
              </a:rPr>
              <a:t>tarde</a:t>
            </a:r>
            <a:endParaRPr lang="en-US" dirty="0">
              <a:solidFill>
                <a:schemeClr val="tx1"/>
              </a:solidFill>
            </a:endParaRP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r>
              <a:rPr lang="en-US" dirty="0">
                <a:solidFill>
                  <a:schemeClr val="tx1"/>
                </a:solidFill>
              </a:rPr>
              <a:t>El </a:t>
            </a:r>
            <a:r>
              <a:rPr lang="en-US" dirty="0" err="1">
                <a:solidFill>
                  <a:schemeClr val="tx1"/>
                </a:solidFill>
              </a:rPr>
              <a:t>coche</a:t>
            </a:r>
            <a:endParaRPr lang="en-US" dirty="0">
              <a:solidFill>
                <a:schemeClr val="tx1"/>
              </a:solidFill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endParaRPr lang="en-US" dirty="0">
              <a:solidFill>
                <a:schemeClr val="tx1"/>
              </a:solidFill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endParaRPr lang="en-US" dirty="0">
              <a:solidFill>
                <a:schemeClr val="tx1"/>
              </a:solidFill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rgbClr val="00DBFB"/>
              </a:buClr>
              <a:buSzPct val="110000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13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A8B8B50-205E-D5CB-E92B-407D4BBD2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718" y="643466"/>
            <a:ext cx="493790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36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Office PowerPoint</Application>
  <PresentationFormat>Breitbild</PresentationFormat>
  <Paragraphs>98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Aharoni</vt:lpstr>
      <vt:lpstr>Aptos</vt:lpstr>
      <vt:lpstr>Aptos Display</vt:lpstr>
      <vt:lpstr>Arial</vt:lpstr>
      <vt:lpstr>Arial Unicode MS</vt:lpstr>
      <vt:lpstr>Calibri</vt:lpstr>
      <vt:lpstr>Office</vt:lpstr>
      <vt:lpstr>Lección 0</vt:lpstr>
      <vt:lpstr>nombre (s)y apellido (s)    </vt:lpstr>
      <vt:lpstr>LLAMARSE (heißen)</vt:lpstr>
      <vt:lpstr>SER (sein)</vt:lpstr>
      <vt:lpstr>En clase</vt:lpstr>
      <vt:lpstr>PowerPoint-Präsentation</vt:lpstr>
      <vt:lpstr>Comunicación</vt:lpstr>
      <vt:lpstr>Mis primeras palabras en español</vt:lpstr>
      <vt:lpstr>PowerPoint-Präsentation</vt:lpstr>
      <vt:lpstr>El artículo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Melisa Margot Bazalar Orbegoso</dc:creator>
  <cp:lastModifiedBy>Melisa Margot Bazalar Orbegoso</cp:lastModifiedBy>
  <cp:revision>1</cp:revision>
  <dcterms:created xsi:type="dcterms:W3CDTF">2026-04-17T11:15:26Z</dcterms:created>
  <dcterms:modified xsi:type="dcterms:W3CDTF">2026-04-17T11:17:12Z</dcterms:modified>
</cp:coreProperties>
</file>